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4660"/>
  </p:normalViewPr>
  <p:slideViewPr>
    <p:cSldViewPr snapToGrid="0">
      <p:cViewPr varScale="1">
        <p:scale>
          <a:sx n="97" d="100"/>
          <a:sy n="97" d="100"/>
        </p:scale>
        <p:origin x="7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D81F4-8315-37E9-7371-07B592873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2092F-4E64-8192-D486-6535AC9CA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10F53-879C-A5A8-2E63-152270679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902C8-744B-AC1D-34C3-2F1A4E960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6547B-FA18-71C5-67D6-61AF8374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384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E8000-4162-063F-B1AD-21F80C41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9FB48-EEFC-4CFA-4871-72ED4FC38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2EBE6-5FEE-A028-1744-D090BD933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4BE24-8C83-6E93-C0F6-EF7C2858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1143D-4520-A481-C4A9-9720FBD52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451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9648-3CF2-D3F4-493A-EFA5C0A4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C1B53-4947-B24F-137E-90696FD36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1A119-ACB2-E07C-5AB0-04FE82C7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E279C-FC50-A65F-40F6-92174A50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BCDC4-217C-A8C4-C093-33EC3647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2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12BD-9444-51C2-304C-918EF59F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E8755-C4EA-6443-9935-515A4F6D2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DA077-E9BA-2F14-10F4-6A8E543E7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C0F93-4E94-1422-3BAC-31D4DD3B0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5C730-59C5-9396-04FB-CCC14BD8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F7792-5157-D26E-06B0-2046EA9B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524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D93C-3E02-8802-63CA-B4FEA4EC2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9581F-D62A-E28C-39B8-ED0FC1FAF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E6C5B-B894-50C7-33C7-F19F2072B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029A5B-4EA0-415D-84CF-439EC626FD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F18D61-8976-9256-E3FC-53085CBE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867E8-6D04-8646-5ACF-D02E3F96E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7BDE4D-6B7D-CEA0-4EE0-69D5ED460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38071-2A64-0D10-73A7-19924238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53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256E3-4423-5563-3D73-13A51CF5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18C997-7A6A-DBC0-0EA0-10846527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468677-5272-BB91-433F-9549EEE22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BDD81-45D7-BD0E-8D55-A6ABF6BF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00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6F068-9833-C90C-18DB-C87C141B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4397D-8FBB-B68E-49EB-8EF6720F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0750D-00A3-7770-C84B-80C1F16A1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960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21A6-C88A-37AF-9AED-D983D68E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1D5B7-A8EA-D533-1312-E75F946C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76D87-307A-7B25-30A1-41EA00AA8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6B8A9-757C-F4A3-84D7-D72573E23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78C6B-52BF-F1E2-12AB-84FB59A95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B0048-6863-7765-364C-9049B3F9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63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14AE-D12E-F54D-D30C-0E7D14CA5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ECC73A-51FC-3AFF-B357-56E2C7F97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3584-C13A-23B8-C8C0-33EFA7592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95B58-8BC7-29A4-0838-DCD7F9E99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B7ED9-1AB9-2F2E-ABBD-D26D6FBC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6E7B2-A2BD-56B5-2F86-63A8FD1F9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778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4766-329D-AE5A-7EC8-BEF89BC9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4F63F0-F8A1-408C-5A70-366543BAC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5F48-10BE-3901-1834-1665E6730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E5760-EE83-B7DB-79E8-A218AEA2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13A13-0289-30FA-994A-9AB84C5A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179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CA29D3-2DCB-C1F0-3C88-3C868B798B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445BC-016D-E519-6BA1-612B25E03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B4EAC-FB84-4FF3-6D18-49E7609A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E6AB0-BC20-171C-0A71-2BA05EE1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00083-1E48-0E63-0B86-85AEBE05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90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086EB8-6BDE-A050-010E-1321A7605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B2700-4600-900D-70C2-956440DC0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576BB-72F9-28E2-C485-A4CC4A1A0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3DA74-3F7A-4208-A0DC-DA4782F2E6B2}" type="datetimeFigureOut">
              <a:rPr lang="en-CA" smtClean="0"/>
              <a:t>2025-04-20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3E6C9-43CC-4070-05BF-F888261A2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8AC4B-54B3-D331-C2C1-4213FC4FC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5F1612-7F38-491B-9DAF-11964C6F8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1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emf"/><Relationship Id="rId10" Type="http://schemas.openxmlformats.org/officeDocument/2006/relationships/image" Target="../media/image9.png"/><Relationship Id="rId4" Type="http://schemas.openxmlformats.org/officeDocument/2006/relationships/image" Target="../media/image1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F71B30-4A71-F9F5-BF50-C025DA14078D}"/>
              </a:ext>
            </a:extLst>
          </p:cNvPr>
          <p:cNvSpPr txBox="1"/>
          <p:nvPr/>
        </p:nvSpPr>
        <p:spPr>
          <a:xfrm>
            <a:off x="185569" y="170336"/>
            <a:ext cx="3601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APPLICATIONS OF LINEAR SYSTEMS</a:t>
            </a:r>
            <a:endParaRPr lang="en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42575-BAEB-CBE7-F1C1-AE3D62C1F010}"/>
              </a:ext>
            </a:extLst>
          </p:cNvPr>
          <p:cNvSpPr txBox="1"/>
          <p:nvPr/>
        </p:nvSpPr>
        <p:spPr>
          <a:xfrm>
            <a:off x="185568" y="873633"/>
            <a:ext cx="11626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+mj-lt"/>
              <a:buAutoNum type="arabicPeriod"/>
              <a:tabLst>
                <a:tab pos="228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cost of operating a gas-powered car is $0.90/km.  The cost of operating an electric car is $0.30/km plus a fixed cost of $2400.  The costs can be modeled with the following equations.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EC7094-46E3-6A9B-4658-964F25D39A38}"/>
              </a:ext>
            </a:extLst>
          </p:cNvPr>
          <p:cNvSpPr txBox="1"/>
          <p:nvPr/>
        </p:nvSpPr>
        <p:spPr>
          <a:xfrm>
            <a:off x="657546" y="1519964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Gas Car: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92F243-4FC1-91F3-E29D-286E06315BB3}"/>
              </a:ext>
            </a:extLst>
          </p:cNvPr>
          <p:cNvSpPr txBox="1"/>
          <p:nvPr/>
        </p:nvSpPr>
        <p:spPr>
          <a:xfrm>
            <a:off x="657546" y="2021760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Car: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CDEF56-25C5-585F-7B5E-045F2422A0FB}"/>
                  </a:ext>
                </a:extLst>
              </p:cNvPr>
              <p:cNvSpPr txBox="1"/>
              <p:nvPr/>
            </p:nvSpPr>
            <p:spPr>
              <a:xfrm>
                <a:off x="2661006" y="1519964"/>
                <a:ext cx="19443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=0.9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CDEF56-25C5-585F-7B5E-045F2422A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006" y="1519964"/>
                <a:ext cx="194438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3E9589-438F-C6C9-1142-6D1351C451D5}"/>
                  </a:ext>
                </a:extLst>
              </p:cNvPr>
              <p:cNvSpPr txBox="1"/>
              <p:nvPr/>
            </p:nvSpPr>
            <p:spPr>
              <a:xfrm>
                <a:off x="2958956" y="1993187"/>
                <a:ext cx="20573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=0.30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+2400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3E9589-438F-C6C9-1142-6D1351C45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956" y="1993187"/>
                <a:ext cx="20573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41B3BE8-47B9-A94E-C1ED-E3B984E92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74319"/>
            <a:ext cx="1797978" cy="3882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956D2BF-3312-F473-385C-C7C6B20D49F1}"/>
              </a:ext>
            </a:extLst>
          </p:cNvPr>
          <p:cNvSpPr txBox="1"/>
          <p:nvPr/>
        </p:nvSpPr>
        <p:spPr>
          <a:xfrm>
            <a:off x="3048856" y="304141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E85A9E7-196E-03A2-E2F4-889109A4A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749" y="1974319"/>
            <a:ext cx="1827221" cy="3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F1F82B-BEF7-2F9B-FFBF-DD1F54B8136A}"/>
                  </a:ext>
                </a:extLst>
              </p:cNvPr>
              <p:cNvSpPr txBox="1"/>
              <p:nvPr/>
            </p:nvSpPr>
            <p:spPr>
              <a:xfrm>
                <a:off x="2454903" y="2411909"/>
                <a:ext cx="26635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0.90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=0.30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+2400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F1F82B-BEF7-2F9B-FFBF-DD1F54B81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903" y="2411909"/>
                <a:ext cx="266357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21B89B0-C207-DBB4-0A41-176AF1AC6E7F}"/>
                  </a:ext>
                </a:extLst>
              </p:cNvPr>
              <p:cNvSpPr txBox="1"/>
              <p:nvPr/>
            </p:nvSpPr>
            <p:spPr>
              <a:xfrm>
                <a:off x="1668265" y="2781241"/>
                <a:ext cx="25813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0.90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−0.30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=2400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21B89B0-C207-DBB4-0A41-176AF1AC6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265" y="2781241"/>
                <a:ext cx="258138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052F656-5625-9B01-6927-4706203A08DA}"/>
                  </a:ext>
                </a:extLst>
              </p:cNvPr>
              <p:cNvSpPr txBox="1"/>
              <p:nvPr/>
            </p:nvSpPr>
            <p:spPr>
              <a:xfrm>
                <a:off x="2541568" y="3171390"/>
                <a:ext cx="17080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0.60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=2400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052F656-5625-9B01-6927-4706203A0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568" y="3171390"/>
                <a:ext cx="170807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EB1B258-56BF-619D-7354-0634DFD6E2AA}"/>
                  </a:ext>
                </a:extLst>
              </p:cNvPr>
              <p:cNvSpPr txBox="1"/>
              <p:nvPr/>
            </p:nvSpPr>
            <p:spPr>
              <a:xfrm>
                <a:off x="2958955" y="3553214"/>
                <a:ext cx="12525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=4000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EB1B258-56BF-619D-7354-0634DFD6E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955" y="3553214"/>
                <a:ext cx="125259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BE1114BD-B1A4-CA75-C1CE-CA32878BB8DC}"/>
              </a:ext>
            </a:extLst>
          </p:cNvPr>
          <p:cNvSpPr txBox="1"/>
          <p:nvPr/>
        </p:nvSpPr>
        <p:spPr>
          <a:xfrm>
            <a:off x="904126" y="4541178"/>
            <a:ext cx="1312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C: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C52887-5DEF-FABB-A5DB-8699A37086A5}"/>
                  </a:ext>
                </a:extLst>
              </p:cNvPr>
              <p:cNvSpPr txBox="1"/>
              <p:nvPr/>
            </p:nvSpPr>
            <p:spPr>
              <a:xfrm>
                <a:off x="2305262" y="4539198"/>
                <a:ext cx="19443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=0.9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C52887-5DEF-FABB-A5DB-8699A3708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262" y="4539198"/>
                <a:ext cx="194438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A5E58B7-DFBD-B471-DF2D-14B09DB5C2B1}"/>
                  </a:ext>
                </a:extLst>
              </p:cNvPr>
              <p:cNvSpPr txBox="1"/>
              <p:nvPr/>
            </p:nvSpPr>
            <p:spPr>
              <a:xfrm>
                <a:off x="2541568" y="5001475"/>
                <a:ext cx="20060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=0.90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4000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A5E58B7-DFBD-B471-DF2D-14B09DB5C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568" y="5001475"/>
                <a:ext cx="200602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FB8C83-6868-76A8-F640-9FF3DC3E154E}"/>
                  </a:ext>
                </a:extLst>
              </p:cNvPr>
              <p:cNvSpPr txBox="1"/>
              <p:nvPr/>
            </p:nvSpPr>
            <p:spPr>
              <a:xfrm>
                <a:off x="2541568" y="5513270"/>
                <a:ext cx="14101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=3600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FB8C83-6868-76A8-F640-9FF3DC3E1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568" y="5513270"/>
                <a:ext cx="14101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10A9E260-F102-0009-18C4-5A3CE17C219B}"/>
              </a:ext>
            </a:extLst>
          </p:cNvPr>
          <p:cNvSpPr txBox="1"/>
          <p:nvPr/>
        </p:nvSpPr>
        <p:spPr>
          <a:xfrm>
            <a:off x="6994989" y="4818580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 (4000,3600)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10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  <p:bldP spid="26" grpId="0"/>
      <p:bldP spid="28" grpId="0"/>
      <p:bldP spid="30" grpId="0"/>
      <p:bldP spid="32" grpId="0"/>
      <p:bldP spid="33" grpId="0"/>
      <p:bldP spid="34" grpId="0"/>
      <p:bldP spid="3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1D9DAC-6E5F-EDCB-55E6-90FE5C31EDB1}"/>
              </a:ext>
            </a:extLst>
          </p:cNvPr>
          <p:cNvSpPr txBox="1"/>
          <p:nvPr/>
        </p:nvSpPr>
        <p:spPr>
          <a:xfrm>
            <a:off x="513708" y="82193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 is (4000,3600)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719A9-F084-05C4-67DD-DB1E66F540D2}"/>
              </a:ext>
            </a:extLst>
          </p:cNvPr>
          <p:cNvSpPr txBox="1"/>
          <p:nvPr/>
        </p:nvSpPr>
        <p:spPr>
          <a:xfrm>
            <a:off x="2784297" y="82193"/>
            <a:ext cx="7762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POI represents the point at which both cars will cost the same to operate.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804688-E185-689A-BD4D-3735F3669505}"/>
              </a:ext>
            </a:extLst>
          </p:cNvPr>
          <p:cNvSpPr txBox="1"/>
          <p:nvPr/>
        </p:nvSpPr>
        <p:spPr>
          <a:xfrm>
            <a:off x="1263111" y="38581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37F3A4-DB17-21F6-3C48-EEEFF54DB008}"/>
              </a:ext>
            </a:extLst>
          </p:cNvPr>
          <p:cNvSpPr txBox="1"/>
          <p:nvPr/>
        </p:nvSpPr>
        <p:spPr>
          <a:xfrm>
            <a:off x="1931335" y="38581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D33C1F-953D-182F-EE81-503227F19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389" y="570484"/>
            <a:ext cx="6403272" cy="571748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F575B18-032F-B6F1-5F29-58EB65DFF8F8}"/>
              </a:ext>
            </a:extLst>
          </p:cNvPr>
          <p:cNvCxnSpPr/>
          <p:nvPr/>
        </p:nvCxnSpPr>
        <p:spPr>
          <a:xfrm flipV="1">
            <a:off x="6667928" y="3195263"/>
            <a:ext cx="0" cy="2835667"/>
          </a:xfrm>
          <a:prstGeom prst="straightConnector1">
            <a:avLst/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9AF1B22-6C1E-163F-E03E-A93ED3F158D3}"/>
              </a:ext>
            </a:extLst>
          </p:cNvPr>
          <p:cNvSpPr txBox="1"/>
          <p:nvPr/>
        </p:nvSpPr>
        <p:spPr>
          <a:xfrm>
            <a:off x="4623370" y="4911047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Gas Car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F14FB8-30C8-C74A-29BA-976B4E88C4C4}"/>
              </a:ext>
            </a:extLst>
          </p:cNvPr>
          <p:cNvSpPr txBox="1"/>
          <p:nvPr/>
        </p:nvSpPr>
        <p:spPr>
          <a:xfrm>
            <a:off x="3767206" y="275176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Car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723CF-CDF2-35EE-2E15-5903228D6F61}"/>
              </a:ext>
            </a:extLst>
          </p:cNvPr>
          <p:cNvSpPr txBox="1"/>
          <p:nvPr/>
        </p:nvSpPr>
        <p:spPr>
          <a:xfrm>
            <a:off x="6763498" y="3195263"/>
            <a:ext cx="2125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3000 km,</a:t>
            </a:r>
          </a:p>
          <a:p>
            <a:r>
              <a:rPr lang="en-US" dirty="0"/>
              <a:t>the gas car is</a:t>
            </a:r>
          </a:p>
          <a:p>
            <a:r>
              <a:rPr lang="en-US" dirty="0"/>
              <a:t>cheaper to operate.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788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145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2</cp:revision>
  <dcterms:created xsi:type="dcterms:W3CDTF">2025-04-08T00:30:58Z</dcterms:created>
  <dcterms:modified xsi:type="dcterms:W3CDTF">2025-04-20T22:37:52Z</dcterms:modified>
</cp:coreProperties>
</file>