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94660"/>
  </p:normalViewPr>
  <p:slideViewPr>
    <p:cSldViewPr snapToGrid="0">
      <p:cViewPr varScale="1">
        <p:scale>
          <a:sx n="97" d="100"/>
          <a:sy n="97" d="100"/>
        </p:scale>
        <p:origin x="18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ED5F6-871A-6308-6B2B-385789694F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80AA4E-1570-9DA4-3C72-393DDAA0E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9BA85-3B97-B0C9-6FEA-18CB6A19E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3848-BC36-4617-A8D0-7343EFB7032D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1E78A-93A8-44CF-D481-0DCA2E8B5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69C31-E4B0-A1C5-E1F9-F1667AF9E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69906-3309-4DF9-976A-5C4E950320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3663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056A4-009F-09E0-5B79-223C7267F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74ACB-65E8-5BD1-98CB-B5868377F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90150-8B34-F2D0-F128-2E12DC041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3848-BC36-4617-A8D0-7343EFB7032D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27D9F-40DC-875D-3467-35880E1D5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E7FE1-6911-3DA1-5ADE-FDCBB3AAC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69906-3309-4DF9-976A-5C4E950320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415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0802E-24BD-6096-57FA-CD1D56BB2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0D51DA-D6BB-D679-A6FB-0DDE3157D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1FDC30-C803-29B5-832A-B2EBAE64D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3848-BC36-4617-A8D0-7343EFB7032D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EE1F0-055C-360C-C58D-B23E7EDFC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F1B20-23B0-465E-171E-B64745B04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69906-3309-4DF9-976A-5C4E950320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1448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2DB6B-97E3-FEBD-9F97-2AFEF7C03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A0827-3EC5-092D-5D82-C5D7262717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20F60F-DB2A-851D-FB81-B1CCEA5214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471CD-9726-12B5-6591-1BCBEFD34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3848-BC36-4617-A8D0-7343EFB7032D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51F6B8-46A5-25C2-2143-358596EBE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E26DA4-F6E8-6D4C-4E15-DAE6FE252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69906-3309-4DF9-976A-5C4E950320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7952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E374E-FFFA-5C99-112A-9A91A9B97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E65BE-E39A-F141-913D-EB3D19DAFE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ADFDF9-1C1F-B685-6DC9-FD142AB42A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011B4B-0070-59B8-20D6-1BD794E844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309AF1-F19E-6976-6996-72868EE0A8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A48A8B-38F1-3A4F-FF94-ED6C3BB0D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3848-BC36-4617-A8D0-7343EFB7032D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C109AA-F466-66D3-E63B-46E67C440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71CF76-0EF0-0CD5-7EAF-BDC69F777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69906-3309-4DF9-976A-5C4E950320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1965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7D50D-4F5A-6E08-4245-88BC42C27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955304-C32D-6BB3-1D17-280713D8F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3848-BC36-4617-A8D0-7343EFB7032D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6253AE-054E-2E3B-5D9D-2E65AF297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E49776-B3B4-6DFC-D55E-6E62760AB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69906-3309-4DF9-976A-5C4E950320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6397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9E3C51-4A4A-5D4F-C15B-35580B090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3848-BC36-4617-A8D0-7343EFB7032D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B9EA30-3BDC-AFE7-E9D8-B36B0AA9C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F085F-84A0-10B5-FB8C-1906639B5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69906-3309-4DF9-976A-5C4E950320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562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C456D-3ABD-07D2-2768-88685B1E9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0D1CF-5BFF-5FB3-4BD1-70B495BF5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A76D3-9F11-B020-7B19-5639F2425A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5C5D76-1A51-DD52-593C-CFEE99329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3848-BC36-4617-A8D0-7343EFB7032D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FE096-87BC-7CC6-019D-616A87665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D7506C-2B4B-B2F5-F42B-84CB72AFC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69906-3309-4DF9-976A-5C4E950320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3591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77D0E-2A8F-519F-D11A-0CC52BF2C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B89B61-FED9-0AF4-21C1-4579BDF0A2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0F1CEC-6B1A-BAF8-6E87-B5E4BE13E5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65C9C5-9E87-E4B6-7800-2A5ACF8D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3848-BC36-4617-A8D0-7343EFB7032D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4F5542-285A-E121-47B8-F1C2009D4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297C91-66B1-A703-DA2D-3B0D3C0DD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69906-3309-4DF9-976A-5C4E950320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398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D6897-78C4-72CC-CEE7-2357A56AB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262D7-64E5-FE43-AFF7-D62DC984DB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A2607-9E86-3C0C-516A-88D2FBEC6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3848-BC36-4617-A8D0-7343EFB7032D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CE3C8-D589-E799-4BE4-875B05DDE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AE22-F767-A347-2D3B-6C6A9620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69906-3309-4DF9-976A-5C4E950320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8824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F70109-8AF9-7B64-8FC9-500BE81518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E87D2F-19A9-101E-8716-882352AB3C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CD4B8-74EA-BABD-36C5-25C01ACD4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3848-BC36-4617-A8D0-7343EFB7032D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AB929-DD56-5781-A9AB-63FABB503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B40B3-F0CD-5E18-7762-227804675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69906-3309-4DF9-976A-5C4E950320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2514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2D712B-F044-0C8D-F265-739F5109A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231B1-31D0-91F9-9F70-FD33567C0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681B3-B9DD-021A-7B28-E7C1764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E03848-BC36-4617-A8D0-7343EFB7032D}" type="datetimeFigureOut">
              <a:rPr lang="en-CA" smtClean="0"/>
              <a:t>2025-04-22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7BDF6-F83D-B404-B39B-2E5F9C2976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47206-9079-730B-25D1-255D2C14A6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869906-3309-4DF9-976A-5C4E950320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3686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5BBD4EA-5EC4-DAE9-0511-F5CA02605014}"/>
              </a:ext>
            </a:extLst>
          </p:cNvPr>
          <p:cNvSpPr txBox="1"/>
          <p:nvPr/>
        </p:nvSpPr>
        <p:spPr>
          <a:xfrm>
            <a:off x="117150" y="145363"/>
            <a:ext cx="30488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COMMON FACTORING - GCF</a:t>
            </a:r>
            <a:endParaRPr lang="en-C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5F75C1-018F-439C-CDC5-60CD3C20F47D}"/>
              </a:ext>
            </a:extLst>
          </p:cNvPr>
          <p:cNvSpPr txBox="1"/>
          <p:nvPr/>
        </p:nvSpPr>
        <p:spPr>
          <a:xfrm>
            <a:off x="1248697" y="779123"/>
            <a:ext cx="8750710" cy="8776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GCF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: __________________________________________ is the ________________ factor you can _________________ 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ALL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 ______________ in a _________________________ by.  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3B009A-E951-5FFA-A454-E5073C52AAA0}"/>
              </a:ext>
            </a:extLst>
          </p:cNvPr>
          <p:cNvSpPr txBox="1"/>
          <p:nvPr/>
        </p:nvSpPr>
        <p:spPr>
          <a:xfrm>
            <a:off x="2310581" y="2090172"/>
            <a:ext cx="6096000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The factor can be: 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_________________________________________, 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or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 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_________________________________________, 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or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 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_________________________________________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B29543-C621-C2F6-5DD9-1E16EA3F3791}"/>
              </a:ext>
            </a:extLst>
          </p:cNvPr>
          <p:cNvSpPr txBox="1"/>
          <p:nvPr/>
        </p:nvSpPr>
        <p:spPr>
          <a:xfrm>
            <a:off x="560439" y="3775190"/>
            <a:ext cx="115234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Examples:  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Find the GCF of: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 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a)  12        and     9		b)  4     and    6		</a:t>
            </a:r>
            <a:r>
              <a:rPr lang="en-US" dirty="0">
                <a:latin typeface="Tw Cen MT" panose="020B0602020104020603" pitchFamily="34" charset="0"/>
                <a:ea typeface="Times New Roman" panose="02020603050405020304" pitchFamily="18" charset="0"/>
              </a:rPr>
              <a:t>	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c)  x</a:t>
            </a:r>
            <a:r>
              <a:rPr lang="en-US" sz="1800" baseline="300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        and       x</a:t>
            </a:r>
            <a:r>
              <a:rPr lang="en-US" sz="1800" baseline="300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3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FCB100-41E8-01C4-B505-DB84CF4FCC4C}"/>
              </a:ext>
            </a:extLst>
          </p:cNvPr>
          <p:cNvSpPr txBox="1"/>
          <p:nvPr/>
        </p:nvSpPr>
        <p:spPr>
          <a:xfrm>
            <a:off x="2753032" y="846279"/>
            <a:ext cx="2716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Greatest Common Factor</a:t>
            </a:r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BE5E48-AE97-C4F0-01AD-A59E72515159}"/>
              </a:ext>
            </a:extLst>
          </p:cNvPr>
          <p:cNvSpPr txBox="1"/>
          <p:nvPr/>
        </p:nvSpPr>
        <p:spPr>
          <a:xfrm>
            <a:off x="7669162" y="846279"/>
            <a:ext cx="858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largest</a:t>
            </a:r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A9C0D9-163D-EDFE-2882-479A63D7576B}"/>
              </a:ext>
            </a:extLst>
          </p:cNvPr>
          <p:cNvSpPr txBox="1"/>
          <p:nvPr/>
        </p:nvSpPr>
        <p:spPr>
          <a:xfrm>
            <a:off x="2310581" y="1275833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divide</a:t>
            </a:r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228CC6-D08F-6C66-2999-D470A5A84ED4}"/>
              </a:ext>
            </a:extLst>
          </p:cNvPr>
          <p:cNvSpPr txBox="1"/>
          <p:nvPr/>
        </p:nvSpPr>
        <p:spPr>
          <a:xfrm>
            <a:off x="4702989" y="1282767"/>
            <a:ext cx="767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terms</a:t>
            </a:r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45D659-CC16-2B23-FA8E-B91358C79D9D}"/>
              </a:ext>
            </a:extLst>
          </p:cNvPr>
          <p:cNvSpPr txBox="1"/>
          <p:nvPr/>
        </p:nvSpPr>
        <p:spPr>
          <a:xfrm>
            <a:off x="7235710" y="1282767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polynomial</a:t>
            </a:r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B15D04-4836-3C5E-70E6-73503DB3877B}"/>
              </a:ext>
            </a:extLst>
          </p:cNvPr>
          <p:cNvSpPr txBox="1"/>
          <p:nvPr/>
        </p:nvSpPr>
        <p:spPr>
          <a:xfrm>
            <a:off x="4283287" y="2494029"/>
            <a:ext cx="1075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numbers</a:t>
            </a:r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5340E7-9316-16F2-7C47-BC19B4C51B65}"/>
              </a:ext>
            </a:extLst>
          </p:cNvPr>
          <p:cNvSpPr txBox="1"/>
          <p:nvPr/>
        </p:nvSpPr>
        <p:spPr>
          <a:xfrm>
            <a:off x="4268987" y="2776848"/>
            <a:ext cx="1089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variables</a:t>
            </a:r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4B9A9D-F47A-D816-EB71-91CD19A9DA7F}"/>
              </a:ext>
            </a:extLst>
          </p:cNvPr>
          <p:cNvSpPr txBox="1"/>
          <p:nvPr/>
        </p:nvSpPr>
        <p:spPr>
          <a:xfrm>
            <a:off x="3642893" y="3054381"/>
            <a:ext cx="2453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numbers and variables</a:t>
            </a:r>
            <a:endParaRPr lang="en-CA" dirty="0">
              <a:solidFill>
                <a:srgbClr val="0070C0"/>
              </a:solidFill>
            </a:endParaRP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62DA347-7A98-CF53-91BB-0596A71D74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31152"/>
              </p:ext>
            </p:extLst>
          </p:nvPr>
        </p:nvGraphicFramePr>
        <p:xfrm>
          <a:off x="717336" y="4917231"/>
          <a:ext cx="865658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2829">
                  <a:extLst>
                    <a:ext uri="{9D8B030D-6E8A-4147-A177-3AD203B41FA5}">
                      <a16:colId xmlns:a16="http://schemas.microsoft.com/office/drawing/2014/main" val="694483066"/>
                    </a:ext>
                  </a:extLst>
                </a:gridCol>
                <a:gridCol w="432829">
                  <a:extLst>
                    <a:ext uri="{9D8B030D-6E8A-4147-A177-3AD203B41FA5}">
                      <a16:colId xmlns:a16="http://schemas.microsoft.com/office/drawing/2014/main" val="353003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274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181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450502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586DD6-54ED-4DA6-E9A2-FBF241D29C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128850"/>
              </p:ext>
            </p:extLst>
          </p:nvPr>
        </p:nvGraphicFramePr>
        <p:xfrm>
          <a:off x="2191793" y="4912594"/>
          <a:ext cx="63989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9949">
                  <a:extLst>
                    <a:ext uri="{9D8B030D-6E8A-4147-A177-3AD203B41FA5}">
                      <a16:colId xmlns:a16="http://schemas.microsoft.com/office/drawing/2014/main" val="581220919"/>
                    </a:ext>
                  </a:extLst>
                </a:gridCol>
                <a:gridCol w="319949">
                  <a:extLst>
                    <a:ext uri="{9D8B030D-6E8A-4147-A177-3AD203B41FA5}">
                      <a16:colId xmlns:a16="http://schemas.microsoft.com/office/drawing/2014/main" val="3356353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720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794138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83D9362D-D8A9-35EC-CB8D-F4DE5FBC81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086834"/>
              </p:ext>
            </p:extLst>
          </p:nvPr>
        </p:nvGraphicFramePr>
        <p:xfrm>
          <a:off x="4229548" y="4912594"/>
          <a:ext cx="63989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9949">
                  <a:extLst>
                    <a:ext uri="{9D8B030D-6E8A-4147-A177-3AD203B41FA5}">
                      <a16:colId xmlns:a16="http://schemas.microsoft.com/office/drawing/2014/main" val="581220919"/>
                    </a:ext>
                  </a:extLst>
                </a:gridCol>
                <a:gridCol w="319949">
                  <a:extLst>
                    <a:ext uri="{9D8B030D-6E8A-4147-A177-3AD203B41FA5}">
                      <a16:colId xmlns:a16="http://schemas.microsoft.com/office/drawing/2014/main" val="3356353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720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794138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B49CDB90-D096-F7FC-6702-2D3AC21BB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950157"/>
              </p:ext>
            </p:extLst>
          </p:nvPr>
        </p:nvGraphicFramePr>
        <p:xfrm>
          <a:off x="5456102" y="4912594"/>
          <a:ext cx="63989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9949">
                  <a:extLst>
                    <a:ext uri="{9D8B030D-6E8A-4147-A177-3AD203B41FA5}">
                      <a16:colId xmlns:a16="http://schemas.microsoft.com/office/drawing/2014/main" val="581220919"/>
                    </a:ext>
                  </a:extLst>
                </a:gridCol>
                <a:gridCol w="319949">
                  <a:extLst>
                    <a:ext uri="{9D8B030D-6E8A-4147-A177-3AD203B41FA5}">
                      <a16:colId xmlns:a16="http://schemas.microsoft.com/office/drawing/2014/main" val="3356353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720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794138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8355C7EE-C9EA-E261-2A06-14F191EE00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636034"/>
              </p:ext>
            </p:extLst>
          </p:nvPr>
        </p:nvGraphicFramePr>
        <p:xfrm>
          <a:off x="7977136" y="4912594"/>
          <a:ext cx="639898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9949">
                  <a:extLst>
                    <a:ext uri="{9D8B030D-6E8A-4147-A177-3AD203B41FA5}">
                      <a16:colId xmlns:a16="http://schemas.microsoft.com/office/drawing/2014/main" val="1900708484"/>
                    </a:ext>
                  </a:extLst>
                </a:gridCol>
                <a:gridCol w="319949">
                  <a:extLst>
                    <a:ext uri="{9D8B030D-6E8A-4147-A177-3AD203B41FA5}">
                      <a16:colId xmlns:a16="http://schemas.microsoft.com/office/drawing/2014/main" val="3889403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359162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2F1A9248-BAF1-57B5-F117-51885CF22C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076760"/>
              </p:ext>
            </p:extLst>
          </p:nvPr>
        </p:nvGraphicFramePr>
        <p:xfrm>
          <a:off x="9328339" y="4918891"/>
          <a:ext cx="1044693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8231">
                  <a:extLst>
                    <a:ext uri="{9D8B030D-6E8A-4147-A177-3AD203B41FA5}">
                      <a16:colId xmlns:a16="http://schemas.microsoft.com/office/drawing/2014/main" val="46911730"/>
                    </a:ext>
                  </a:extLst>
                </a:gridCol>
                <a:gridCol w="348231">
                  <a:extLst>
                    <a:ext uri="{9D8B030D-6E8A-4147-A177-3AD203B41FA5}">
                      <a16:colId xmlns:a16="http://schemas.microsoft.com/office/drawing/2014/main" val="2935357527"/>
                    </a:ext>
                  </a:extLst>
                </a:gridCol>
                <a:gridCol w="348231">
                  <a:extLst>
                    <a:ext uri="{9D8B030D-6E8A-4147-A177-3AD203B41FA5}">
                      <a16:colId xmlns:a16="http://schemas.microsoft.com/office/drawing/2014/main" val="839501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929701"/>
                  </a:ext>
                </a:extLst>
              </a:tr>
            </a:tbl>
          </a:graphicData>
        </a:graphic>
      </p:graphicFrame>
      <p:sp>
        <p:nvSpPr>
          <p:cNvPr id="27" name="Rectangle 26">
            <a:extLst>
              <a:ext uri="{FF2B5EF4-FFF2-40B4-BE49-F238E27FC236}">
                <a16:creationId xmlns:a16="http://schemas.microsoft.com/office/drawing/2014/main" id="{1E9C51E7-E43B-AB97-38BF-3A919FF486F3}"/>
              </a:ext>
            </a:extLst>
          </p:cNvPr>
          <p:cNvSpPr/>
          <p:nvPr/>
        </p:nvSpPr>
        <p:spPr>
          <a:xfrm>
            <a:off x="727378" y="5670702"/>
            <a:ext cx="422787" cy="369332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F49C5AB-9CAE-4283-E487-99CFCCB79A81}"/>
              </a:ext>
            </a:extLst>
          </p:cNvPr>
          <p:cNvSpPr/>
          <p:nvPr/>
        </p:nvSpPr>
        <p:spPr>
          <a:xfrm>
            <a:off x="4175513" y="5286226"/>
            <a:ext cx="422787" cy="369332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1DA3893-8697-2956-9C20-3164B6B1D4C4}"/>
              </a:ext>
            </a:extLst>
          </p:cNvPr>
          <p:cNvSpPr/>
          <p:nvPr/>
        </p:nvSpPr>
        <p:spPr>
          <a:xfrm>
            <a:off x="5387226" y="5301370"/>
            <a:ext cx="422787" cy="369332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9D18B5F-F074-1127-DF9C-666992ACDAB7}"/>
              </a:ext>
            </a:extLst>
          </p:cNvPr>
          <p:cNvSpPr/>
          <p:nvPr/>
        </p:nvSpPr>
        <p:spPr>
          <a:xfrm>
            <a:off x="8317842" y="4938706"/>
            <a:ext cx="338480" cy="369332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AF5F611-AD91-C453-5C65-9D90F6D8E8CB}"/>
              </a:ext>
            </a:extLst>
          </p:cNvPr>
          <p:cNvSpPr/>
          <p:nvPr/>
        </p:nvSpPr>
        <p:spPr>
          <a:xfrm>
            <a:off x="9711840" y="4910811"/>
            <a:ext cx="287568" cy="369332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8A3C68D-C876-B387-F0E6-D73105606509}"/>
              </a:ext>
            </a:extLst>
          </p:cNvPr>
          <p:cNvSpPr/>
          <p:nvPr/>
        </p:nvSpPr>
        <p:spPr>
          <a:xfrm>
            <a:off x="7919656" y="4928479"/>
            <a:ext cx="422787" cy="369332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C8D00A9-E7C8-2F02-3C0F-45B354B6DAA5}"/>
              </a:ext>
            </a:extLst>
          </p:cNvPr>
          <p:cNvSpPr/>
          <p:nvPr/>
        </p:nvSpPr>
        <p:spPr>
          <a:xfrm>
            <a:off x="9289052" y="4928479"/>
            <a:ext cx="422787" cy="369332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10EB502-CD9B-500D-C12C-6459E7BA73BA}"/>
              </a:ext>
            </a:extLst>
          </p:cNvPr>
          <p:cNvSpPr/>
          <p:nvPr/>
        </p:nvSpPr>
        <p:spPr>
          <a:xfrm>
            <a:off x="2152505" y="5280143"/>
            <a:ext cx="422787" cy="369332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80E59B-46E2-67D8-8D80-6D4C04438F9C}"/>
              </a:ext>
            </a:extLst>
          </p:cNvPr>
          <p:cNvSpPr txBox="1"/>
          <p:nvPr/>
        </p:nvSpPr>
        <p:spPr>
          <a:xfrm>
            <a:off x="1314630" y="6252270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GCF = 3</a:t>
            </a:r>
            <a:endParaRPr lang="en-CA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8C237FD-A06B-C326-EB69-61DE0BCA9691}"/>
              </a:ext>
            </a:extLst>
          </p:cNvPr>
          <p:cNvSpPr txBox="1"/>
          <p:nvPr/>
        </p:nvSpPr>
        <p:spPr>
          <a:xfrm>
            <a:off x="4712821" y="5806311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GCF = 2</a:t>
            </a:r>
            <a:endParaRPr lang="en-CA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D3C6DFA-8369-D7BA-5B4F-B5156D717497}"/>
              </a:ext>
            </a:extLst>
          </p:cNvPr>
          <p:cNvSpPr txBox="1"/>
          <p:nvPr/>
        </p:nvSpPr>
        <p:spPr>
          <a:xfrm>
            <a:off x="8617034" y="5514123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GCF =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D20FFCC-8748-F844-F3CF-E11A915E99F5}"/>
                  </a:ext>
                </a:extLst>
              </p:cNvPr>
              <p:cNvSpPr txBox="1"/>
              <p:nvPr/>
            </p:nvSpPr>
            <p:spPr>
              <a:xfrm>
                <a:off x="9328339" y="5486621"/>
                <a:ext cx="4525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D20FFCC-8748-F844-F3CF-E11A915E99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8339" y="5486621"/>
                <a:ext cx="45253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8289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D0B5E88-CDF3-93BE-5067-18A585C2A65E}"/>
              </a:ext>
            </a:extLst>
          </p:cNvPr>
          <p:cNvSpPr txBox="1"/>
          <p:nvPr/>
        </p:nvSpPr>
        <p:spPr>
          <a:xfrm>
            <a:off x="442452" y="34627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Factor each of the following by indicating the GCF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946277-E4B0-F162-A3E1-CADB38913B51}"/>
              </a:ext>
            </a:extLst>
          </p:cNvPr>
          <p:cNvSpPr txBox="1"/>
          <p:nvPr/>
        </p:nvSpPr>
        <p:spPr>
          <a:xfrm>
            <a:off x="2664547" y="916547"/>
            <a:ext cx="27137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Example 1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:  3x</a:t>
            </a:r>
            <a:r>
              <a:rPr lang="en-US" sz="1800" baseline="300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 + 6x – 36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E04CF-9735-5D57-3E52-B5CD2C88F4FA}"/>
              </a:ext>
            </a:extLst>
          </p:cNvPr>
          <p:cNvSpPr txBox="1"/>
          <p:nvPr/>
        </p:nvSpPr>
        <p:spPr>
          <a:xfrm>
            <a:off x="2664547" y="1488965"/>
            <a:ext cx="22220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Step 1:  Find the GCF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CC9BB2-7D27-CD8A-DF48-DCBF499BAE10}"/>
              </a:ext>
            </a:extLst>
          </p:cNvPr>
          <p:cNvSpPr txBox="1"/>
          <p:nvPr/>
        </p:nvSpPr>
        <p:spPr>
          <a:xfrm>
            <a:off x="2664547" y="2486937"/>
            <a:ext cx="39722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Step 2:  Divide the trinomial by the GCF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6FE3BE-1970-9148-1BE9-F6F9A1BC9D0B}"/>
              </a:ext>
            </a:extLst>
          </p:cNvPr>
          <p:cNvSpPr txBox="1"/>
          <p:nvPr/>
        </p:nvSpPr>
        <p:spPr>
          <a:xfrm>
            <a:off x="2664547" y="4212498"/>
            <a:ext cx="35691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Step 3:  Check the solution (expand)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6B47F6-0746-73E9-0989-FBAB7555C794}"/>
              </a:ext>
            </a:extLst>
          </p:cNvPr>
          <p:cNvSpPr txBox="1"/>
          <p:nvPr/>
        </p:nvSpPr>
        <p:spPr>
          <a:xfrm>
            <a:off x="3932907" y="187671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EEB6DFB-196C-7D4D-6C8C-F0054D6449CB}"/>
                  </a:ext>
                </a:extLst>
              </p:cNvPr>
              <p:cNvSpPr txBox="1"/>
              <p:nvPr/>
            </p:nvSpPr>
            <p:spPr>
              <a:xfrm>
                <a:off x="2916918" y="2893027"/>
                <a:ext cx="2340077" cy="720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sSup>
                                <m:sSupPr>
                                  <m:ctrlPr>
                                    <a:rPr lang="en-CA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CA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36</m:t>
                              </m:r>
                            </m:num>
                            <m:den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EEB6DFB-196C-7D4D-6C8C-F0054D6449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6918" y="2893027"/>
                <a:ext cx="2340077" cy="7203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84E215C-0378-5445-F8BE-CCD164AA446C}"/>
                  </a:ext>
                </a:extLst>
              </p:cNvPr>
              <p:cNvSpPr txBox="1"/>
              <p:nvPr/>
            </p:nvSpPr>
            <p:spPr>
              <a:xfrm>
                <a:off x="2916918" y="3742697"/>
                <a:ext cx="21237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−12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84E215C-0378-5445-F8BE-CCD164AA44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6918" y="3742697"/>
                <a:ext cx="2123768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DC47E20-BC4B-5543-1940-E6B25098B53F}"/>
                  </a:ext>
                </a:extLst>
              </p:cNvPr>
              <p:cNvSpPr txBox="1"/>
              <p:nvPr/>
            </p:nvSpPr>
            <p:spPr>
              <a:xfrm>
                <a:off x="3025072" y="4784915"/>
                <a:ext cx="21237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−12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DC47E20-BC4B-5543-1940-E6B25098B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5072" y="4784915"/>
                <a:ext cx="212376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3D22E31-3234-C519-9713-B057333387D1}"/>
                  </a:ext>
                </a:extLst>
              </p:cNvPr>
              <p:cNvSpPr txBox="1"/>
              <p:nvPr/>
            </p:nvSpPr>
            <p:spPr>
              <a:xfrm>
                <a:off x="2916918" y="5283592"/>
                <a:ext cx="19074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−36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3D22E31-3234-C519-9713-B057333387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6918" y="5283592"/>
                <a:ext cx="190745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0239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956F08-2837-AEE9-C728-2B996806F5BC}"/>
              </a:ext>
            </a:extLst>
          </p:cNvPr>
          <p:cNvSpPr txBox="1"/>
          <p:nvPr/>
        </p:nvSpPr>
        <p:spPr>
          <a:xfrm>
            <a:off x="658761" y="356108"/>
            <a:ext cx="3500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Example 2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:  5x</a:t>
            </a:r>
            <a:r>
              <a:rPr lang="en-US" sz="1800" baseline="300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5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 + 15x</a:t>
            </a:r>
            <a:r>
              <a:rPr lang="en-US" sz="1800" baseline="300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3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 – 35x</a:t>
            </a:r>
            <a:r>
              <a:rPr lang="en-US" sz="1800" baseline="300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4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86747E-0385-EA59-1143-3BEE6529039E}"/>
              </a:ext>
            </a:extLst>
          </p:cNvPr>
          <p:cNvSpPr txBox="1"/>
          <p:nvPr/>
        </p:nvSpPr>
        <p:spPr>
          <a:xfrm>
            <a:off x="2664547" y="1034222"/>
            <a:ext cx="22220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Step 1:  Find the GCF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4A9266-C9F3-EA5F-7E4A-84B556FAD95B}"/>
              </a:ext>
            </a:extLst>
          </p:cNvPr>
          <p:cNvSpPr txBox="1"/>
          <p:nvPr/>
        </p:nvSpPr>
        <p:spPr>
          <a:xfrm>
            <a:off x="2664547" y="2270632"/>
            <a:ext cx="39722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Step 2:  Divide the trinomial by the GCF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BC2886-BFB7-86ED-F877-E19352816055}"/>
              </a:ext>
            </a:extLst>
          </p:cNvPr>
          <p:cNvSpPr txBox="1"/>
          <p:nvPr/>
        </p:nvSpPr>
        <p:spPr>
          <a:xfrm>
            <a:off x="2664547" y="4497639"/>
            <a:ext cx="35691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Step 3:  Check the solution (expand)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178A86-8B5F-7339-35BC-062F392F49BE}"/>
                  </a:ext>
                </a:extLst>
              </p:cNvPr>
              <p:cNvSpPr txBox="1"/>
              <p:nvPr/>
            </p:nvSpPr>
            <p:spPr>
              <a:xfrm>
                <a:off x="3721515" y="1561322"/>
                <a:ext cx="72758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178A86-8B5F-7339-35BC-062F392F4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1515" y="1561322"/>
                <a:ext cx="727587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E94DBA2-89EF-10CC-BD16-E4CE1056CE2D}"/>
                  </a:ext>
                </a:extLst>
              </p:cNvPr>
              <p:cNvSpPr txBox="1"/>
              <p:nvPr/>
            </p:nvSpPr>
            <p:spPr>
              <a:xfrm>
                <a:off x="2664547" y="2727651"/>
                <a:ext cx="3293806" cy="7242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sSup>
                                <m:sSupPr>
                                  <m:ctrlPr>
                                    <a:rPr lang="en-CA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CA" i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sSup>
                                <m:sSupPr>
                                  <m:ctrlPr>
                                    <a:rPr lang="en-CA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CA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  <m:sSup>
                                <m:sSupPr>
                                  <m:ctrlPr>
                                    <a:rPr lang="en-CA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CA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sSup>
                                <m:sSupPr>
                                  <m:ctrlPr>
                                    <a:rPr lang="en-CA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CA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35</m:t>
                              </m:r>
                              <m:sSup>
                                <m:sSupPr>
                                  <m:ctrlPr>
                                    <a:rPr lang="en-CA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CA" i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sSup>
                                <m:sSupPr>
                                  <m:ctrlPr>
                                    <a:rPr lang="en-CA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CA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E94DBA2-89EF-10CC-BD16-E4CE1056C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4547" y="2727651"/>
                <a:ext cx="3293806" cy="7242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612C2F-09AC-4D4D-7105-9558156D289F}"/>
                  </a:ext>
                </a:extLst>
              </p:cNvPr>
              <p:cNvSpPr txBox="1"/>
              <p:nvPr/>
            </p:nvSpPr>
            <p:spPr>
              <a:xfrm>
                <a:off x="2792361" y="3609656"/>
                <a:ext cx="22122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+3−7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612C2F-09AC-4D4D-7105-9558156D2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2361" y="3609656"/>
                <a:ext cx="221225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0DF2F2A-E3D3-448D-7269-1D0283CBEE4D}"/>
                  </a:ext>
                </a:extLst>
              </p:cNvPr>
              <p:cNvSpPr txBox="1"/>
              <p:nvPr/>
            </p:nvSpPr>
            <p:spPr>
              <a:xfrm>
                <a:off x="2866103" y="4982500"/>
                <a:ext cx="22122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+3−7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0DF2F2A-E3D3-448D-7269-1D0283CBE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6103" y="4982500"/>
                <a:ext cx="221225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CAE5D91-8654-6B30-DB48-68FE84B98140}"/>
                  </a:ext>
                </a:extLst>
              </p:cNvPr>
              <p:cNvSpPr txBox="1"/>
              <p:nvPr/>
            </p:nvSpPr>
            <p:spPr>
              <a:xfrm>
                <a:off x="2664547" y="5573495"/>
                <a:ext cx="2507221" cy="3724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+15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CA" i="0">
                          <a:latin typeface="Cambria Math" panose="02040503050406030204" pitchFamily="18" charset="0"/>
                        </a:rPr>
                        <m:t>−35</m:t>
                      </m:r>
                      <m:sSup>
                        <m:sSup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CAE5D91-8654-6B30-DB48-68FE84B981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4547" y="5573495"/>
                <a:ext cx="2507221" cy="3724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7468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A2512D-C483-5D40-CFA8-C13D7C21F854}"/>
              </a:ext>
            </a:extLst>
          </p:cNvPr>
          <p:cNvSpPr txBox="1"/>
          <p:nvPr/>
        </p:nvSpPr>
        <p:spPr>
          <a:xfrm>
            <a:off x="98321" y="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Example 3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:   </a:t>
            </a:r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Factor each of the following by a common factor.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45D972-CF75-BEAD-51B0-27464F3FC1BB}"/>
              </a:ext>
            </a:extLst>
          </p:cNvPr>
          <p:cNvSpPr txBox="1"/>
          <p:nvPr/>
        </p:nvSpPr>
        <p:spPr>
          <a:xfrm>
            <a:off x="816077" y="542924"/>
            <a:ext cx="17403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3x</a:t>
            </a:r>
            <a:r>
              <a:rPr lang="en-US" sz="1800" baseline="300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+ 21x + 30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EBCB3A-CA03-8E53-D4DB-6BF8A371BD0A}"/>
              </a:ext>
            </a:extLst>
          </p:cNvPr>
          <p:cNvSpPr txBox="1"/>
          <p:nvPr/>
        </p:nvSpPr>
        <p:spPr>
          <a:xfrm>
            <a:off x="6813753" y="542924"/>
            <a:ext cx="17009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228600" algn="l"/>
              </a:tabLst>
            </a:pP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4x</a:t>
            </a:r>
            <a:r>
              <a:rPr lang="en-US" sz="1800" baseline="300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 – 12x – 72 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7217AB-F6B7-6181-DEE5-D551EC21AF39}"/>
              </a:ext>
            </a:extLst>
          </p:cNvPr>
          <p:cNvSpPr txBox="1"/>
          <p:nvPr/>
        </p:nvSpPr>
        <p:spPr>
          <a:xfrm>
            <a:off x="816077" y="2558536"/>
            <a:ext cx="16321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–x</a:t>
            </a:r>
            <a:r>
              <a:rPr lang="en-US" sz="1800" baseline="300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+ 4x – 3</a:t>
            </a:r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7B8273-A147-2B35-FF8E-6C8788CB34AA}"/>
              </a:ext>
            </a:extLst>
          </p:cNvPr>
          <p:cNvSpPr txBox="1"/>
          <p:nvPr/>
        </p:nvSpPr>
        <p:spPr>
          <a:xfrm>
            <a:off x="6813753" y="2558536"/>
            <a:ext cx="16419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2x</a:t>
            </a:r>
            <a:r>
              <a:rPr lang="en-US" sz="1800" baseline="300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+ 4x + 2</a:t>
            </a:r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21FFA3-04B3-1B5C-1672-B78C9F381C65}"/>
              </a:ext>
            </a:extLst>
          </p:cNvPr>
          <p:cNvSpPr txBox="1"/>
          <p:nvPr/>
        </p:nvSpPr>
        <p:spPr>
          <a:xfrm>
            <a:off x="816077" y="4574148"/>
            <a:ext cx="17009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3x</a:t>
            </a:r>
            <a:r>
              <a:rPr lang="en-US" sz="1800" baseline="300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+ 21x + 30</a:t>
            </a:r>
            <a:endParaRPr lang="en-C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A7CD11-A9E9-A4DE-8FCD-265162A8727F}"/>
              </a:ext>
            </a:extLst>
          </p:cNvPr>
          <p:cNvSpPr txBox="1"/>
          <p:nvPr/>
        </p:nvSpPr>
        <p:spPr>
          <a:xfrm>
            <a:off x="6813753" y="4495492"/>
            <a:ext cx="19369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4x</a:t>
            </a:r>
            <a:r>
              <a:rPr lang="en-US" sz="1800" baseline="300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 – 12x – 72 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FB3F75F-2F08-4939-8C0A-8E3CD7BD5A1D}"/>
                  </a:ext>
                </a:extLst>
              </p:cNvPr>
              <p:cNvSpPr txBox="1"/>
              <p:nvPr/>
            </p:nvSpPr>
            <p:spPr>
              <a:xfrm>
                <a:off x="816077" y="1117492"/>
                <a:ext cx="207460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+7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+10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FB3F75F-2F08-4939-8C0A-8E3CD7BD5A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077" y="1117492"/>
                <a:ext cx="2074606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AC33B564-3787-C041-C6F3-D14FAC9FCF03}"/>
              </a:ext>
            </a:extLst>
          </p:cNvPr>
          <p:cNvSpPr txBox="1"/>
          <p:nvPr/>
        </p:nvSpPr>
        <p:spPr>
          <a:xfrm>
            <a:off x="2890684" y="542924"/>
            <a:ext cx="86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GCF: 3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AC07126-31F3-E0D0-BA11-A7911DC5CB05}"/>
                  </a:ext>
                </a:extLst>
              </p:cNvPr>
              <p:cNvSpPr txBox="1"/>
              <p:nvPr/>
            </p:nvSpPr>
            <p:spPr>
              <a:xfrm>
                <a:off x="594850" y="3128800"/>
                <a:ext cx="229583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1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AC07126-31F3-E0D0-BA11-A7911DC5CB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850" y="3128800"/>
                <a:ext cx="229583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AAFD2AA-8E5B-7050-9D63-2D3DA5ABEB89}"/>
                  </a:ext>
                </a:extLst>
              </p:cNvPr>
              <p:cNvSpPr txBox="1"/>
              <p:nvPr/>
            </p:nvSpPr>
            <p:spPr>
              <a:xfrm>
                <a:off x="481780" y="5140108"/>
                <a:ext cx="207460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+7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+10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AAFD2AA-8E5B-7050-9D63-2D3DA5ABE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780" y="5140108"/>
                <a:ext cx="207460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814C358-F65E-F5F2-7FF3-CC49CAA3F008}"/>
                  </a:ext>
                </a:extLst>
              </p:cNvPr>
              <p:cNvSpPr txBox="1"/>
              <p:nvPr/>
            </p:nvSpPr>
            <p:spPr>
              <a:xfrm>
                <a:off x="6597443" y="1117492"/>
                <a:ext cx="207460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−18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814C358-F65E-F5F2-7FF3-CC49CAA3F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443" y="1117492"/>
                <a:ext cx="207460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4A64D81-4C40-EF73-70EC-0BB97C7ACB77}"/>
                  </a:ext>
                </a:extLst>
              </p:cNvPr>
              <p:cNvSpPr txBox="1"/>
              <p:nvPr/>
            </p:nvSpPr>
            <p:spPr>
              <a:xfrm>
                <a:off x="6440128" y="3128800"/>
                <a:ext cx="207460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4A64D81-4C40-EF73-70EC-0BB97C7ACB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0128" y="3128800"/>
                <a:ext cx="207460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7BFAE2F-8467-9856-6A3E-53026F0CEAC2}"/>
                  </a:ext>
                </a:extLst>
              </p:cNvPr>
              <p:cNvSpPr txBox="1"/>
              <p:nvPr/>
            </p:nvSpPr>
            <p:spPr>
              <a:xfrm>
                <a:off x="6312307" y="5140108"/>
                <a:ext cx="233024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i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−18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7BFAE2F-8467-9856-6A3E-53026F0CEA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2307" y="5140108"/>
                <a:ext cx="2330247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3E54CD36-338D-C002-96FA-9B4E23DB28D3}"/>
              </a:ext>
            </a:extLst>
          </p:cNvPr>
          <p:cNvSpPr txBox="1"/>
          <p:nvPr/>
        </p:nvSpPr>
        <p:spPr>
          <a:xfrm>
            <a:off x="2713349" y="2558536"/>
            <a:ext cx="927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GCF: -1</a:t>
            </a:r>
            <a:endParaRPr lang="en-CA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7DA1A6E-86B0-888A-0FC2-7D2B7CE03F8C}"/>
              </a:ext>
            </a:extLst>
          </p:cNvPr>
          <p:cNvSpPr txBox="1"/>
          <p:nvPr/>
        </p:nvSpPr>
        <p:spPr>
          <a:xfrm>
            <a:off x="2774519" y="4569844"/>
            <a:ext cx="86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GCF: 3</a:t>
            </a:r>
            <a:endParaRPr lang="en-CA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AE9B7C6-D10E-6A7D-FA89-607264015319}"/>
              </a:ext>
            </a:extLst>
          </p:cNvPr>
          <p:cNvSpPr txBox="1"/>
          <p:nvPr/>
        </p:nvSpPr>
        <p:spPr>
          <a:xfrm>
            <a:off x="8981768" y="542924"/>
            <a:ext cx="86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GCF: 4</a:t>
            </a:r>
            <a:endParaRPr lang="en-CA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48C1824-2A5B-271F-8551-E4880BD008A2}"/>
              </a:ext>
            </a:extLst>
          </p:cNvPr>
          <p:cNvSpPr txBox="1"/>
          <p:nvPr/>
        </p:nvSpPr>
        <p:spPr>
          <a:xfrm>
            <a:off x="8981767" y="2558536"/>
            <a:ext cx="86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GCF: 2</a:t>
            </a:r>
            <a:endParaRPr lang="en-CA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F7E85A-4EC2-44F1-7FF1-612BC1B08DC7}"/>
              </a:ext>
            </a:extLst>
          </p:cNvPr>
          <p:cNvSpPr txBox="1"/>
          <p:nvPr/>
        </p:nvSpPr>
        <p:spPr>
          <a:xfrm>
            <a:off x="8954444" y="4495492"/>
            <a:ext cx="86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GCF: 4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80227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2AAA6E-D754-E056-CF3B-552AF7D9C78F}"/>
              </a:ext>
            </a:extLst>
          </p:cNvPr>
          <p:cNvSpPr txBox="1"/>
          <p:nvPr/>
        </p:nvSpPr>
        <p:spPr>
          <a:xfrm>
            <a:off x="432619" y="346276"/>
            <a:ext cx="4601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Note:</a:t>
            </a:r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</a:rPr>
              <a:t> You can also have a binomial as a GCF.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8D724A-BC70-3FB5-9F75-19F03059C8B1}"/>
              </a:ext>
            </a:extLst>
          </p:cNvPr>
          <p:cNvSpPr txBox="1"/>
          <p:nvPr/>
        </p:nvSpPr>
        <p:spPr>
          <a:xfrm>
            <a:off x="432619" y="1535979"/>
            <a:ext cx="19861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2a(2+a) – 3(2+a)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20C2FC-8F46-8ED4-6B6E-CA9AC7AEC2CA}"/>
              </a:ext>
            </a:extLst>
          </p:cNvPr>
          <p:cNvSpPr txBox="1"/>
          <p:nvPr/>
        </p:nvSpPr>
        <p:spPr>
          <a:xfrm>
            <a:off x="481780" y="756461"/>
            <a:ext cx="943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7A23D9-BC6D-35E6-E190-06F9A143A95C}"/>
              </a:ext>
            </a:extLst>
          </p:cNvPr>
          <p:cNvSpPr txBox="1"/>
          <p:nvPr/>
        </p:nvSpPr>
        <p:spPr>
          <a:xfrm>
            <a:off x="3175820" y="1538126"/>
            <a:ext cx="7275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GCF: 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695368-D01E-8A5B-64A6-C2F060D36EBD}"/>
                  </a:ext>
                </a:extLst>
              </p:cNvPr>
              <p:cNvSpPr txBox="1"/>
              <p:nvPr/>
            </p:nvSpPr>
            <p:spPr>
              <a:xfrm>
                <a:off x="3687096" y="1535979"/>
                <a:ext cx="105205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695368-D01E-8A5B-64A6-C2F060D36E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7096" y="1535979"/>
                <a:ext cx="105205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490017E-EACA-9506-41CD-57B5B09FFCD6}"/>
                  </a:ext>
                </a:extLst>
              </p:cNvPr>
              <p:cNvSpPr txBox="1"/>
              <p:nvPr/>
            </p:nvSpPr>
            <p:spPr>
              <a:xfrm>
                <a:off x="452284" y="2516659"/>
                <a:ext cx="3490452" cy="7087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2+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d>
                                <m:dPr>
                                  <m:ctrlPr>
                                    <a:rPr lang="en-CA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i="0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num>
                            <m:den>
                              <m:d>
                                <m:dPr>
                                  <m:ctrlPr>
                                    <a:rPr lang="en-CA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i="0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den>
                          </m:f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d>
                                <m:dPr>
                                  <m:ctrlPr>
                                    <a:rPr lang="en-CA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i="0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490017E-EACA-9506-41CD-57B5B09FFC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284" y="2516659"/>
                <a:ext cx="3490452" cy="7087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FDD651E-C0E2-3C8E-D496-CA71B66391F7}"/>
              </a:ext>
            </a:extLst>
          </p:cNvPr>
          <p:cNvCxnSpPr>
            <a:cxnSpLocks/>
          </p:cNvCxnSpPr>
          <p:nvPr/>
        </p:nvCxnSpPr>
        <p:spPr>
          <a:xfrm flipH="1">
            <a:off x="2059858" y="2615380"/>
            <a:ext cx="275303" cy="511277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9095854-2A18-6047-45D0-28E3536943F6}"/>
              </a:ext>
            </a:extLst>
          </p:cNvPr>
          <p:cNvCxnSpPr>
            <a:cxnSpLocks/>
          </p:cNvCxnSpPr>
          <p:nvPr/>
        </p:nvCxnSpPr>
        <p:spPr>
          <a:xfrm flipH="1">
            <a:off x="3175820" y="2617527"/>
            <a:ext cx="275303" cy="511277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A9084A8-BC4C-C7F8-8AF9-1A42898368A2}"/>
                  </a:ext>
                </a:extLst>
              </p:cNvPr>
              <p:cNvSpPr txBox="1"/>
              <p:nvPr/>
            </p:nvSpPr>
            <p:spPr>
              <a:xfrm>
                <a:off x="324464" y="3747838"/>
                <a:ext cx="240890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2+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A9084A8-BC4C-C7F8-8AF9-1A4289836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464" y="3747838"/>
                <a:ext cx="240890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F0BE03D4-B04B-BCEC-32CC-0C02F3CD4BF7}"/>
              </a:ext>
            </a:extLst>
          </p:cNvPr>
          <p:cNvSpPr txBox="1"/>
          <p:nvPr/>
        </p:nvSpPr>
        <p:spPr>
          <a:xfrm>
            <a:off x="7737987" y="1535979"/>
            <a:ext cx="22614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2(x – 2) + 3x(x – 2)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9F79425-1129-3E0B-13B0-E0E889EB78D7}"/>
                  </a:ext>
                </a:extLst>
              </p:cNvPr>
              <p:cNvSpPr txBox="1"/>
              <p:nvPr/>
            </p:nvSpPr>
            <p:spPr>
              <a:xfrm>
                <a:off x="7502013" y="2417937"/>
                <a:ext cx="3490452" cy="7087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d>
                                <m:dPr>
                                  <m:ctrlPr>
                                    <a:rPr lang="en-CA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CA" i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num>
                            <m:den>
                              <m:d>
                                <m:dPr>
                                  <m:ctrlPr>
                                    <a:rPr lang="en-CA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CA" i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den>
                          </m:f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lang="en-CA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CA" i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CA" i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9F79425-1129-3E0B-13B0-E0E889EB78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2013" y="2417937"/>
                <a:ext cx="3490452" cy="7087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F08373B-52F9-F3D5-8837-824AE409773C}"/>
              </a:ext>
            </a:extLst>
          </p:cNvPr>
          <p:cNvCxnSpPr>
            <a:cxnSpLocks/>
          </p:cNvCxnSpPr>
          <p:nvPr/>
        </p:nvCxnSpPr>
        <p:spPr>
          <a:xfrm flipH="1">
            <a:off x="9045699" y="2256502"/>
            <a:ext cx="275303" cy="511277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83C0DD2-471E-20F4-8C48-4296A47CE071}"/>
              </a:ext>
            </a:extLst>
          </p:cNvPr>
          <p:cNvCxnSpPr>
            <a:cxnSpLocks/>
          </p:cNvCxnSpPr>
          <p:nvPr/>
        </p:nvCxnSpPr>
        <p:spPr>
          <a:xfrm flipH="1">
            <a:off x="10220653" y="2258649"/>
            <a:ext cx="275303" cy="511277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D7ACC98-E5DF-E365-922F-847DCA6113A6}"/>
                  </a:ext>
                </a:extLst>
              </p:cNvPr>
              <p:cNvSpPr txBox="1"/>
              <p:nvPr/>
            </p:nvSpPr>
            <p:spPr>
              <a:xfrm>
                <a:off x="7502013" y="3747838"/>
                <a:ext cx="20254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2+3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D7ACC98-E5DF-E365-922F-847DCA611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2013" y="3747838"/>
                <a:ext cx="202544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21C37D3C-6F10-3F31-E4FC-588A554BBB8D}"/>
              </a:ext>
            </a:extLst>
          </p:cNvPr>
          <p:cNvSpPr txBox="1"/>
          <p:nvPr/>
        </p:nvSpPr>
        <p:spPr>
          <a:xfrm>
            <a:off x="10132162" y="1535979"/>
            <a:ext cx="7275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GCF: 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95E502B-7254-43EC-E97C-10CE80CE5654}"/>
                  </a:ext>
                </a:extLst>
              </p:cNvPr>
              <p:cNvSpPr txBox="1"/>
              <p:nvPr/>
            </p:nvSpPr>
            <p:spPr>
              <a:xfrm>
                <a:off x="10687664" y="1535979"/>
                <a:ext cx="97339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i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95E502B-7254-43EC-E97C-10CE80CE5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7664" y="1535979"/>
                <a:ext cx="97339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2305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1248</TotalTime>
  <Words>353</Words>
  <Application>Microsoft Office PowerPoint</Application>
  <PresentationFormat>Widescreen</PresentationFormat>
  <Paragraphs>94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Cambria Math</vt:lpstr>
      <vt:lpstr>Symbol</vt:lpstr>
      <vt:lpstr>Times New Roman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Wright</dc:creator>
  <cp:lastModifiedBy>James Wright</cp:lastModifiedBy>
  <cp:revision>10</cp:revision>
  <dcterms:created xsi:type="dcterms:W3CDTF">2025-04-23T02:41:03Z</dcterms:created>
  <dcterms:modified xsi:type="dcterms:W3CDTF">2025-04-23T23:29:18Z</dcterms:modified>
</cp:coreProperties>
</file>