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1" autoAdjust="0"/>
    <p:restoredTop sz="94660"/>
  </p:normalViewPr>
  <p:slideViewPr>
    <p:cSldViewPr snapToGrid="0">
      <p:cViewPr varScale="1">
        <p:scale>
          <a:sx n="97" d="100"/>
          <a:sy n="97" d="100"/>
        </p:scale>
        <p:origin x="450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902DC-CCC3-3FCA-4CC7-997E314FB9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004E89-02A6-18E2-34E5-97E5E4EA19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995EF3-833F-FB14-5CFA-C1C644173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03383-528D-428A-BE75-362271043D0C}" type="datetimeFigureOut">
              <a:rPr lang="en-CA" smtClean="0"/>
              <a:t>2025-04-23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14D841-077D-534F-441A-8E14AE71B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16846A-DEEB-7AC2-E407-EDE9E7C8F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5978-244E-4890-96C8-9F9C526DD03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4986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1E713-5C5D-AB95-3BFF-91E84E6BF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EA0972-B446-A874-93B1-5A2F73F84C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8FE079-8CB4-4694-E19D-4605515E8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03383-528D-428A-BE75-362271043D0C}" type="datetimeFigureOut">
              <a:rPr lang="en-CA" smtClean="0"/>
              <a:t>2025-04-23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8E7D91-5DE2-4924-F07F-4C840B79B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AACD02-BC02-E295-10BF-86F5A1BA7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5978-244E-4890-96C8-9F9C526DD03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08627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ED043-4112-94D7-1950-6E3444587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DFA1FF-2921-D103-2223-A16C5434C6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230AC3-5072-EA10-3F72-DBF67A20C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03383-528D-428A-BE75-362271043D0C}" type="datetimeFigureOut">
              <a:rPr lang="en-CA" smtClean="0"/>
              <a:t>2025-04-23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CF5722-24DB-7012-9508-DFED8E15F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504855-D737-0F6F-B29C-E31EC0127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5978-244E-4890-96C8-9F9C526DD03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96466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EFE0E-6310-2FF4-6A4D-F270D6A1E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4A2F85-CD02-0067-7401-FBA6CAF117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46D927-E617-8C2F-4F05-72599C5EEC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05F05A-14BE-D8D1-13C7-05451D5CF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03383-528D-428A-BE75-362271043D0C}" type="datetimeFigureOut">
              <a:rPr lang="en-CA" smtClean="0"/>
              <a:t>2025-04-23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628884-A9ED-B5C5-7E5A-822E1A2F3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57A5AE-83DD-3F41-166F-A83968559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5978-244E-4890-96C8-9F9C526DD03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61341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570E2-C834-7902-088D-CE5DAF0A1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68585B-3A72-5B43-78E4-484DFE1C6E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7699F3-5EDF-4329-4B67-C69EE2E174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3F504C-C463-C866-6F54-732090BBBA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E60918-FB11-8174-1EFA-791CC2A397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7CFB977-1E16-9089-F085-F891CEA0B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03383-528D-428A-BE75-362271043D0C}" type="datetimeFigureOut">
              <a:rPr lang="en-CA" smtClean="0"/>
              <a:t>2025-04-23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ED7B9E-7997-A8C1-E576-994EDC20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39694-5BC3-E1A2-3A24-83CA70122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5978-244E-4890-96C8-9F9C526DD03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96541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5B684-E0F2-56D6-0425-38C42EE96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7909E9-AB30-1B71-2EAF-7EBF8316B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03383-528D-428A-BE75-362271043D0C}" type="datetimeFigureOut">
              <a:rPr lang="en-CA" smtClean="0"/>
              <a:t>2025-04-23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80B138-1D65-670F-77A2-822F3E313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0C6AFA-6EDC-E741-BFE8-83C3B0BD3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5978-244E-4890-96C8-9F9C526DD03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32419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237D16-D69F-C353-74E9-FED481A0A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03383-528D-428A-BE75-362271043D0C}" type="datetimeFigureOut">
              <a:rPr lang="en-CA" smtClean="0"/>
              <a:t>2025-04-23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F6D8BC-076C-C7DF-7B53-51240C9BA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65E714-856F-5560-98B5-ADDBB63BD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5978-244E-4890-96C8-9F9C526DD03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23228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3734B-DDA8-36EB-2452-DB65C888E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0E64DB-AC44-C300-D692-B177569375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B9B6D0-FFC4-D953-5934-A79CB51683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34EF3F-B3AB-4374-7CB4-32FEA813B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03383-528D-428A-BE75-362271043D0C}" type="datetimeFigureOut">
              <a:rPr lang="en-CA" smtClean="0"/>
              <a:t>2025-04-23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FACF4B-594D-1CC8-97A0-6067FAB43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0F5C7A-877E-C61C-D53E-C2699E5B1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5978-244E-4890-96C8-9F9C526DD03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34860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72301-A1A7-FFC0-D12E-B3097FA51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F13E489-8DB8-FDBB-2F3B-8D53F8E1D8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B7D6DC-D1B0-B1BD-20D1-7A40354EDC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86416A-ECD1-FFA0-EB35-1A07AC74A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03383-528D-428A-BE75-362271043D0C}" type="datetimeFigureOut">
              <a:rPr lang="en-CA" smtClean="0"/>
              <a:t>2025-04-23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638D00-6B97-3B4B-D687-5A811F33D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66A95A-8890-87EA-685A-A937A59C7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5978-244E-4890-96C8-9F9C526DD03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28723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50F25-4B6E-6828-D928-A265E2116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2F0ABF-41C3-27B6-9A18-A0EF7EA688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3DFCB4-5DF0-77FB-477F-AE1826134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03383-528D-428A-BE75-362271043D0C}" type="datetimeFigureOut">
              <a:rPr lang="en-CA" smtClean="0"/>
              <a:t>2025-04-23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CB1C25-1808-B226-4C87-5655FF897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812A34-34D3-CD70-AB88-FCC77EBAB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5978-244E-4890-96C8-9F9C526DD03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13903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C2AEA5-5D3F-2D54-0DE8-668501D383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EA7082-F7DA-A33B-52CC-F0644653AF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53A80D-EA9E-D7F8-D324-C72241349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03383-528D-428A-BE75-362271043D0C}" type="datetimeFigureOut">
              <a:rPr lang="en-CA" smtClean="0"/>
              <a:t>2025-04-23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23BE6B-98CF-B074-EDEE-DA8ED2350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BDE2CE-7706-30BC-2B2E-68863ED39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85978-244E-4890-96C8-9F9C526DD03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05237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E87D9DD-028B-A4C1-3C8E-5A0B8124D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B4F4E3-4720-B231-FEEC-DD4A15D777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902A4B-21EB-FB7D-05A7-876C08EE02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B903383-528D-428A-BE75-362271043D0C}" type="datetimeFigureOut">
              <a:rPr lang="en-CA" smtClean="0"/>
              <a:t>2025-04-23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03E5D9-2D07-7775-C716-A8A280689D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5B828B-E093-255A-5D8D-B3356A8A35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ED85978-244E-4890-96C8-9F9C526DD03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00283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5" Type="http://schemas.openxmlformats.org/officeDocument/2006/relationships/image" Target="../media/image3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png"/><Relationship Id="rId18" Type="http://schemas.openxmlformats.org/officeDocument/2006/relationships/image" Target="../media/image54.png"/><Relationship Id="rId3" Type="http://schemas.openxmlformats.org/officeDocument/2006/relationships/image" Target="../media/image39.png"/><Relationship Id="rId21" Type="http://schemas.openxmlformats.org/officeDocument/2006/relationships/image" Target="../media/image57.pn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17" Type="http://schemas.openxmlformats.org/officeDocument/2006/relationships/image" Target="../media/image53.png"/><Relationship Id="rId2" Type="http://schemas.openxmlformats.org/officeDocument/2006/relationships/image" Target="../media/image38.png"/><Relationship Id="rId16" Type="http://schemas.openxmlformats.org/officeDocument/2006/relationships/image" Target="../media/image52.png"/><Relationship Id="rId20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5" Type="http://schemas.openxmlformats.org/officeDocument/2006/relationships/image" Target="../media/image51.png"/><Relationship Id="rId23" Type="http://schemas.openxmlformats.org/officeDocument/2006/relationships/image" Target="../media/image59.png"/><Relationship Id="rId10" Type="http://schemas.openxmlformats.org/officeDocument/2006/relationships/image" Target="../media/image46.png"/><Relationship Id="rId19" Type="http://schemas.openxmlformats.org/officeDocument/2006/relationships/image" Target="../media/image55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Relationship Id="rId14" Type="http://schemas.openxmlformats.org/officeDocument/2006/relationships/image" Target="../media/image50.png"/><Relationship Id="rId22" Type="http://schemas.openxmlformats.org/officeDocument/2006/relationships/image" Target="../media/image5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png"/><Relationship Id="rId18" Type="http://schemas.openxmlformats.org/officeDocument/2006/relationships/image" Target="../media/image70.png"/><Relationship Id="rId3" Type="http://schemas.openxmlformats.org/officeDocument/2006/relationships/image" Target="../media/image61.png"/><Relationship Id="rId21" Type="http://schemas.openxmlformats.org/officeDocument/2006/relationships/image" Target="../media/image73.png"/><Relationship Id="rId7" Type="http://schemas.openxmlformats.org/officeDocument/2006/relationships/image" Target="../media/image43.png"/><Relationship Id="rId12" Type="http://schemas.openxmlformats.org/officeDocument/2006/relationships/image" Target="../media/image66.png"/><Relationship Id="rId17" Type="http://schemas.openxmlformats.org/officeDocument/2006/relationships/image" Target="../media/image69.png"/><Relationship Id="rId2" Type="http://schemas.openxmlformats.org/officeDocument/2006/relationships/image" Target="../media/image60.png"/><Relationship Id="rId16" Type="http://schemas.openxmlformats.org/officeDocument/2006/relationships/image" Target="../media/image68.png"/><Relationship Id="rId20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11" Type="http://schemas.openxmlformats.org/officeDocument/2006/relationships/image" Target="../media/image65.png"/><Relationship Id="rId5" Type="http://schemas.openxmlformats.org/officeDocument/2006/relationships/image" Target="../media/image63.png"/><Relationship Id="rId15" Type="http://schemas.openxmlformats.org/officeDocument/2006/relationships/image" Target="../media/image67.png"/><Relationship Id="rId23" Type="http://schemas.openxmlformats.org/officeDocument/2006/relationships/image" Target="../media/image74.png"/><Relationship Id="rId10" Type="http://schemas.openxmlformats.org/officeDocument/2006/relationships/image" Target="../media/image46.png"/><Relationship Id="rId19" Type="http://schemas.openxmlformats.org/officeDocument/2006/relationships/image" Target="../media/image71.png"/><Relationship Id="rId4" Type="http://schemas.openxmlformats.org/officeDocument/2006/relationships/image" Target="../media/image62.png"/><Relationship Id="rId9" Type="http://schemas.openxmlformats.org/officeDocument/2006/relationships/image" Target="../media/image45.png"/><Relationship Id="rId14" Type="http://schemas.openxmlformats.org/officeDocument/2006/relationships/image" Target="../media/image50.png"/><Relationship Id="rId22" Type="http://schemas.openxmlformats.org/officeDocument/2006/relationships/image" Target="../media/image5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10" Type="http://schemas.openxmlformats.org/officeDocument/2006/relationships/image" Target="../media/image83.png"/><Relationship Id="rId4" Type="http://schemas.openxmlformats.org/officeDocument/2006/relationships/image" Target="../media/image77.png"/><Relationship Id="rId9" Type="http://schemas.openxmlformats.org/officeDocument/2006/relationships/image" Target="../media/image8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emf"/><Relationship Id="rId3" Type="http://schemas.openxmlformats.org/officeDocument/2006/relationships/image" Target="../media/image85.emf"/><Relationship Id="rId7" Type="http://schemas.openxmlformats.org/officeDocument/2006/relationships/image" Target="../media/image89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A7B2614A-121A-4CCE-4F4E-331079B208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21064" y="156754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pic>
        <p:nvPicPr>
          <p:cNvPr id="2049" name="Picture 26">
            <a:extLst>
              <a:ext uri="{FF2B5EF4-FFF2-40B4-BE49-F238E27FC236}">
                <a16:creationId xmlns:a16="http://schemas.microsoft.com/office/drawing/2014/main" id="{D09FF7B9-B50C-A003-4CB5-38E7EEBF46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98378">
            <a:off x="3040046" y="157038"/>
            <a:ext cx="771525" cy="28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671E5223-D973-F3B7-7978-7B757D22D0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9144" y="72088"/>
            <a:ext cx="311666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DIFFERENCE OF SQUARES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95D0AA-A4E3-787E-7A16-12D233FE3BB7}"/>
              </a:ext>
            </a:extLst>
          </p:cNvPr>
          <p:cNvSpPr txBox="1"/>
          <p:nvPr/>
        </p:nvSpPr>
        <p:spPr>
          <a:xfrm>
            <a:off x="-99144" y="460941"/>
            <a:ext cx="5034938" cy="458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Let</a:t>
            </a:r>
            <a:r>
              <a:rPr lang="en-C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’s examine a special product: (a + b)(a - b)</a:t>
            </a:r>
            <a:endParaRPr lang="en-C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7B3E2A-85E7-0AB4-94D8-564A0E0B5917}"/>
              </a:ext>
            </a:extLst>
          </p:cNvPr>
          <p:cNvSpPr txBox="1"/>
          <p:nvPr/>
        </p:nvSpPr>
        <p:spPr>
          <a:xfrm>
            <a:off x="871628" y="1055611"/>
            <a:ext cx="42917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is the SAME about the two binomials? </a:t>
            </a:r>
            <a:endParaRPr lang="en-C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95B1D09-C00A-7B52-0D6A-E6ADDA34BB94}"/>
              </a:ext>
            </a:extLst>
          </p:cNvPr>
          <p:cNvSpPr txBox="1"/>
          <p:nvPr/>
        </p:nvSpPr>
        <p:spPr>
          <a:xfrm>
            <a:off x="6096000" y="1055611"/>
            <a:ext cx="48817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is DIFFERENT about the two binomials?</a:t>
            </a:r>
            <a:endParaRPr lang="en-C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1EF770D-90D8-47E0-A7C3-F239F253B4D9}"/>
              </a:ext>
            </a:extLst>
          </p:cNvPr>
          <p:cNvSpPr txBox="1"/>
          <p:nvPr/>
        </p:nvSpPr>
        <p:spPr>
          <a:xfrm>
            <a:off x="693175" y="2535367"/>
            <a:ext cx="7113638" cy="458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C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EXPAND (FOIL) and SIMPLIFY (COLLECT LIKE TERMS):</a:t>
            </a:r>
            <a:endParaRPr lang="en-C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008F23A-4B9A-B3C1-370F-0DD03190D62D}"/>
              </a:ext>
            </a:extLst>
          </p:cNvPr>
          <p:cNvSpPr txBox="1"/>
          <p:nvPr/>
        </p:nvSpPr>
        <p:spPr>
          <a:xfrm>
            <a:off x="4249994" y="3429000"/>
            <a:ext cx="15238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(x + 4)(x – 4)</a:t>
            </a:r>
            <a:endParaRPr lang="en-CA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CB1E5D0-C656-ED00-7621-7C05924571AF}"/>
              </a:ext>
            </a:extLst>
          </p:cNvPr>
          <p:cNvSpPr txBox="1"/>
          <p:nvPr/>
        </p:nvSpPr>
        <p:spPr>
          <a:xfrm>
            <a:off x="679981" y="3429000"/>
            <a:ext cx="15584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(x + 9)(x – 9)</a:t>
            </a:r>
            <a:endParaRPr lang="en-CA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8649AA4-4B85-FE3C-7D56-A3C6B3F90D14}"/>
              </a:ext>
            </a:extLst>
          </p:cNvPr>
          <p:cNvSpPr txBox="1"/>
          <p:nvPr/>
        </p:nvSpPr>
        <p:spPr>
          <a:xfrm>
            <a:off x="8037872" y="3429000"/>
            <a:ext cx="18140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(2x + 5)(2x – 5)</a:t>
            </a:r>
            <a:endParaRPr lang="en-CA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660BA6E-510C-8842-6580-CA8C2F09623A}"/>
              </a:ext>
            </a:extLst>
          </p:cNvPr>
          <p:cNvSpPr txBox="1"/>
          <p:nvPr/>
        </p:nvSpPr>
        <p:spPr>
          <a:xfrm>
            <a:off x="1680711" y="1472977"/>
            <a:ext cx="17810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same two terms</a:t>
            </a:r>
          </a:p>
          <a:p>
            <a:r>
              <a:rPr lang="en-US" i="1" dirty="0">
                <a:solidFill>
                  <a:srgbClr val="0070C0"/>
                </a:solidFill>
              </a:rPr>
              <a:t>          a </a:t>
            </a:r>
            <a:r>
              <a:rPr lang="en-US" dirty="0">
                <a:solidFill>
                  <a:srgbClr val="0070C0"/>
                </a:solidFill>
              </a:rPr>
              <a:t>&amp; </a:t>
            </a:r>
            <a:r>
              <a:rPr lang="en-US" i="1" dirty="0">
                <a:solidFill>
                  <a:srgbClr val="0070C0"/>
                </a:solidFill>
              </a:rPr>
              <a:t>b</a:t>
            </a:r>
            <a:endParaRPr lang="en-CA" i="1" dirty="0">
              <a:solidFill>
                <a:srgbClr val="0070C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B1C0BDF-5CB2-8B03-2510-30BB21B88C23}"/>
              </a:ext>
            </a:extLst>
          </p:cNvPr>
          <p:cNvSpPr txBox="1"/>
          <p:nvPr/>
        </p:nvSpPr>
        <p:spPr>
          <a:xfrm>
            <a:off x="6687892" y="1567543"/>
            <a:ext cx="31247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different signs between terms</a:t>
            </a:r>
          </a:p>
          <a:p>
            <a:r>
              <a:rPr lang="en-US" dirty="0">
                <a:solidFill>
                  <a:srgbClr val="0070C0"/>
                </a:solidFill>
              </a:rPr>
              <a:t>                           + &amp; -</a:t>
            </a:r>
            <a:endParaRPr lang="en-CA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569389E-A3BA-7608-C9B8-52EC6796B091}"/>
                  </a:ext>
                </a:extLst>
              </p:cNvPr>
              <p:cNvSpPr txBox="1"/>
              <p:nvPr/>
            </p:nvSpPr>
            <p:spPr>
              <a:xfrm>
                <a:off x="314258" y="3866707"/>
                <a:ext cx="220734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CA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i="0">
                          <a:latin typeface="Cambria Math" panose="02040503050406030204" pitchFamily="18" charset="0"/>
                        </a:rPr>
                        <m:t>−9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+9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−81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569389E-A3BA-7608-C9B8-52EC6796B0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258" y="3866707"/>
                <a:ext cx="2207342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C8231A3-4E99-B108-B086-D4AD496C20D8}"/>
                  </a:ext>
                </a:extLst>
              </p:cNvPr>
              <p:cNvSpPr txBox="1"/>
              <p:nvPr/>
            </p:nvSpPr>
            <p:spPr>
              <a:xfrm>
                <a:off x="156873" y="4302266"/>
                <a:ext cx="152383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i="0">
                          <a:latin typeface="Cambria Math" panose="02040503050406030204" pitchFamily="18" charset="0"/>
                        </a:rPr>
                        <m:t>−81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C8231A3-4E99-B108-B086-D4AD496C20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873" y="4302266"/>
                <a:ext cx="1523838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A7B8589-428D-D804-9F39-48BCA525692B}"/>
                  </a:ext>
                </a:extLst>
              </p:cNvPr>
              <p:cNvSpPr txBox="1"/>
              <p:nvPr/>
            </p:nvSpPr>
            <p:spPr>
              <a:xfrm>
                <a:off x="3962393" y="3866707"/>
                <a:ext cx="240203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i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−16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A7B8589-428D-D804-9F39-48BCA52569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393" y="3866707"/>
                <a:ext cx="2402030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77E1075C-1A4E-688D-6229-576540D7C12C}"/>
                  </a:ext>
                </a:extLst>
              </p:cNvPr>
              <p:cNvSpPr txBox="1"/>
              <p:nvPr/>
            </p:nvSpPr>
            <p:spPr>
              <a:xfrm>
                <a:off x="3962393" y="4372300"/>
                <a:ext cx="136176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i="0">
                          <a:latin typeface="Cambria Math" panose="02040503050406030204" pitchFamily="18" charset="0"/>
                        </a:rPr>
                        <m:t>−16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77E1075C-1A4E-688D-6229-576540D7C1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393" y="4372300"/>
                <a:ext cx="1361767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93977B09-DE69-F2DA-D5B2-D4E144D0E594}"/>
                  </a:ext>
                </a:extLst>
              </p:cNvPr>
              <p:cNvSpPr txBox="1"/>
              <p:nvPr/>
            </p:nvSpPr>
            <p:spPr>
              <a:xfrm>
                <a:off x="7688826" y="3935783"/>
                <a:ext cx="276777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i="0">
                          <a:latin typeface="Cambria Math" panose="02040503050406030204" pitchFamily="18" charset="0"/>
                        </a:rPr>
                        <m:t>−10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−25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93977B09-DE69-F2DA-D5B2-D4E144D0E5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8826" y="3935783"/>
                <a:ext cx="2767772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A251A677-71BC-3671-C930-64E933AF6C38}"/>
                  </a:ext>
                </a:extLst>
              </p:cNvPr>
              <p:cNvSpPr txBox="1"/>
              <p:nvPr/>
            </p:nvSpPr>
            <p:spPr>
              <a:xfrm>
                <a:off x="7688826" y="4448217"/>
                <a:ext cx="138634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i="0">
                          <a:latin typeface="Cambria Math" panose="02040503050406030204" pitchFamily="18" charset="0"/>
                        </a:rPr>
                        <m:t>−25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A251A677-71BC-3671-C930-64E933AF6C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8826" y="4448217"/>
                <a:ext cx="1386341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904398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AD5E342-E920-A0C0-0259-F6DC9C36C511}"/>
              </a:ext>
            </a:extLst>
          </p:cNvPr>
          <p:cNvSpPr txBox="1"/>
          <p:nvPr/>
        </p:nvSpPr>
        <p:spPr>
          <a:xfrm>
            <a:off x="2330245" y="484881"/>
            <a:ext cx="8190271" cy="458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C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EXPAND SIMPLIFY THIS SPECIAL PRODUCT, USE THE FORMULA:</a:t>
            </a:r>
            <a:endParaRPr lang="en-C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4927A82-15BF-4A17-A48E-2A7FB6DFDBC3}"/>
                  </a:ext>
                </a:extLst>
              </p:cNvPr>
              <p:cNvSpPr txBox="1"/>
              <p:nvPr/>
            </p:nvSpPr>
            <p:spPr>
              <a:xfrm>
                <a:off x="2920180" y="1850612"/>
                <a:ext cx="609600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sz="36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3600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CA" sz="3600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CA" sz="36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d>
                        <m:dPr>
                          <m:ctrlPr>
                            <a:rPr lang="en-CA" sz="36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3600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CA" sz="3600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CA" sz="36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CA" sz="3600" i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CA" sz="36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sz="36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CA" sz="36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sz="3600" i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CA" sz="36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sz="36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CA" sz="36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CA" sz="36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4927A82-15BF-4A17-A48E-2A7FB6DFDB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0180" y="1850612"/>
                <a:ext cx="6096000" cy="64633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3A3CD1D2-D5E2-FC1E-9240-417A3B343662}"/>
              </a:ext>
            </a:extLst>
          </p:cNvPr>
          <p:cNvSpPr txBox="1"/>
          <p:nvPr/>
        </p:nvSpPr>
        <p:spPr>
          <a:xfrm>
            <a:off x="2172929" y="3172998"/>
            <a:ext cx="8042787" cy="463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CA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result is called a difference of squares. Two perfect squares being subtracted.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121EB9-6814-6071-2ED0-4D11E1BE2717}"/>
              </a:ext>
            </a:extLst>
          </p:cNvPr>
          <p:cNvSpPr txBox="1"/>
          <p:nvPr/>
        </p:nvSpPr>
        <p:spPr>
          <a:xfrm>
            <a:off x="2684206" y="4080655"/>
            <a:ext cx="6567948" cy="463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b="1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NOTE THESE PERFECT SQUARES – AND THEIR SQUARE ROOTS:</a:t>
            </a:r>
            <a:endParaRPr lang="en-CA" sz="1800" dirty="0">
              <a:effectLst/>
              <a:latin typeface="Tw Cen MT" panose="020B06020201040206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5CB5402-1F48-905C-D211-644779A1858C}"/>
                  </a:ext>
                </a:extLst>
              </p:cNvPr>
              <p:cNvSpPr txBox="1"/>
              <p:nvPr/>
            </p:nvSpPr>
            <p:spPr>
              <a:xfrm>
                <a:off x="2989006" y="4985748"/>
                <a:ext cx="1936135" cy="6297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CA" sz="28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CA" sz="28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CA" sz="28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CA" sz="28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CA" sz="28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sz="2800" i="1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CA" sz="280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5CB5402-1F48-905C-D211-644779A185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9006" y="4985748"/>
                <a:ext cx="1936135" cy="62972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F8443EC-71BC-2A02-EB3A-7F57CC80AAB7}"/>
                  </a:ext>
                </a:extLst>
              </p:cNvPr>
              <p:cNvSpPr txBox="1"/>
              <p:nvPr/>
            </p:nvSpPr>
            <p:spPr>
              <a:xfrm>
                <a:off x="6528620" y="4985748"/>
                <a:ext cx="1671483" cy="6296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CA" sz="28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CA" sz="28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CA" sz="28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CA" sz="28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CA" sz="28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sz="280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CA" sz="2800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F8443EC-71BC-2A02-EB3A-7F57CC80AA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8620" y="4985748"/>
                <a:ext cx="1671483" cy="62966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62968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081B022-9FDA-8062-D8EE-79A0223598D5}"/>
              </a:ext>
            </a:extLst>
          </p:cNvPr>
          <p:cNvSpPr txBox="1"/>
          <p:nvPr/>
        </p:nvSpPr>
        <p:spPr>
          <a:xfrm>
            <a:off x="993057" y="532242"/>
            <a:ext cx="79444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Today we will learn to recognize and factor these difference of squares.</a:t>
            </a:r>
            <a:endParaRPr lang="en-C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B49501CA-903F-E61F-7C3E-6860260F96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07742" y="869083"/>
            <a:ext cx="61543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pic>
        <p:nvPicPr>
          <p:cNvPr id="3073" name="Picture 4" descr="MCj03487970000[1]">
            <a:extLst>
              <a:ext uri="{FF2B5EF4-FFF2-40B4-BE49-F238E27FC236}">
                <a16:creationId xmlns:a16="http://schemas.microsoft.com/office/drawing/2014/main" id="{A8927545-B032-0E88-9041-5A1FBC9D19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176387" y="1350096"/>
            <a:ext cx="647696" cy="61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4CFB0D55-1789-36D3-EC7B-3FFB79EBC0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07742" y="1400994"/>
            <a:ext cx="615433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TO SPOT A DIFFERENCE OF SQUARES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3ADDBD1-688F-8D74-87B9-218F6CE2E406}"/>
                  </a:ext>
                </a:extLst>
              </p:cNvPr>
              <p:cNvSpPr txBox="1"/>
              <p:nvPr/>
            </p:nvSpPr>
            <p:spPr>
              <a:xfrm>
                <a:off x="1234604" y="3006886"/>
                <a:ext cx="133718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CA" sz="2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CA" sz="24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sz="2400" i="0">
                          <a:latin typeface="Cambria Math" panose="02040503050406030204" pitchFamily="18" charset="0"/>
                        </a:rPr>
                        <m:t>−16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3ADDBD1-688F-8D74-87B9-218F6CE2E4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4604" y="3006886"/>
                <a:ext cx="1337187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6BF3AF64-F2F0-7F7C-19FA-F0303F6E4A3F}"/>
              </a:ext>
            </a:extLst>
          </p:cNvPr>
          <p:cNvSpPr txBox="1"/>
          <p:nvPr/>
        </p:nvSpPr>
        <p:spPr>
          <a:xfrm>
            <a:off x="691020" y="2448495"/>
            <a:ext cx="13287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subtraction</a:t>
            </a:r>
            <a:endParaRPr lang="en-CA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3C180E6-3BA4-E8EE-C8A3-7C6CBAF0EF4E}"/>
                  </a:ext>
                </a:extLst>
              </p:cNvPr>
              <p:cNvSpPr txBox="1"/>
              <p:nvPr/>
            </p:nvSpPr>
            <p:spPr>
              <a:xfrm>
                <a:off x="420637" y="4038529"/>
                <a:ext cx="1248697" cy="4377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CA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CA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CA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CA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3C180E6-3BA4-E8EE-C8A3-7C6CBAF0EF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637" y="4038529"/>
                <a:ext cx="1248697" cy="43774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F53D62D-9497-C2B2-85D6-0BA187BE7DF8}"/>
                  </a:ext>
                </a:extLst>
              </p:cNvPr>
              <p:cNvSpPr txBox="1"/>
              <p:nvPr/>
            </p:nvSpPr>
            <p:spPr>
              <a:xfrm>
                <a:off x="1938666" y="4132835"/>
                <a:ext cx="1337187" cy="4019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CA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CA">
                              <a:latin typeface="Cambria Math" panose="02040503050406030204" pitchFamily="18" charset="0"/>
                            </a:rPr>
                            <m:t>16</m:t>
                          </m:r>
                        </m:e>
                      </m:rad>
                      <m:r>
                        <a:rPr lang="en-CA" i="0"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F53D62D-9497-C2B2-85D6-0BA187BE7D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8666" y="4132835"/>
                <a:ext cx="1337187" cy="40197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2F9074D-5ACB-E2D0-4181-6E174EECEDB6}"/>
              </a:ext>
            </a:extLst>
          </p:cNvPr>
          <p:cNvCxnSpPr>
            <a:cxnSpLocks/>
          </p:cNvCxnSpPr>
          <p:nvPr/>
        </p:nvCxnSpPr>
        <p:spPr>
          <a:xfrm>
            <a:off x="2276823" y="3450662"/>
            <a:ext cx="442452" cy="676130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43251AF-BB15-E4F7-2704-DFA9B98C8D7C}"/>
              </a:ext>
            </a:extLst>
          </p:cNvPr>
          <p:cNvCxnSpPr>
            <a:cxnSpLocks/>
          </p:cNvCxnSpPr>
          <p:nvPr/>
        </p:nvCxnSpPr>
        <p:spPr>
          <a:xfrm flipH="1">
            <a:off x="1234604" y="3395071"/>
            <a:ext cx="241594" cy="643458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69B1D736-292F-DCD1-9316-09E8989486E3}"/>
              </a:ext>
            </a:extLst>
          </p:cNvPr>
          <p:cNvSpPr txBox="1"/>
          <p:nvPr/>
        </p:nvSpPr>
        <p:spPr>
          <a:xfrm>
            <a:off x="487077" y="5179003"/>
            <a:ext cx="2617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both are perfect squares</a:t>
            </a:r>
            <a:endParaRPr lang="en-CA" dirty="0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5188004-A943-28DE-8439-A74AB0415E15}"/>
              </a:ext>
            </a:extLst>
          </p:cNvPr>
          <p:cNvCxnSpPr>
            <a:cxnSpLocks/>
          </p:cNvCxnSpPr>
          <p:nvPr/>
        </p:nvCxnSpPr>
        <p:spPr>
          <a:xfrm flipV="1">
            <a:off x="1938666" y="4476278"/>
            <a:ext cx="501093" cy="728614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E9D17E16-EE6A-7966-2259-89C2FE34BCBE}"/>
              </a:ext>
            </a:extLst>
          </p:cNvPr>
          <p:cNvCxnSpPr>
            <a:cxnSpLocks/>
          </p:cNvCxnSpPr>
          <p:nvPr/>
        </p:nvCxnSpPr>
        <p:spPr>
          <a:xfrm flipH="1" flipV="1">
            <a:off x="1138041" y="4431553"/>
            <a:ext cx="657567" cy="773339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950DA630-DEA7-5B27-4318-BBA4F92A909A}"/>
              </a:ext>
            </a:extLst>
          </p:cNvPr>
          <p:cNvCxnSpPr>
            <a:cxnSpLocks/>
          </p:cNvCxnSpPr>
          <p:nvPr/>
        </p:nvCxnSpPr>
        <p:spPr>
          <a:xfrm>
            <a:off x="1525710" y="2718941"/>
            <a:ext cx="346588" cy="448372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FFD6998E-8E75-79FD-6CDC-12CEB57B3491}"/>
                  </a:ext>
                </a:extLst>
              </p:cNvPr>
              <p:cNvSpPr txBox="1"/>
              <p:nvPr/>
            </p:nvSpPr>
            <p:spPr>
              <a:xfrm>
                <a:off x="5600124" y="3006885"/>
                <a:ext cx="1563329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smtClean="0"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n-CA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CA" sz="24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sz="2400" i="0">
                          <a:latin typeface="Cambria Math" panose="02040503050406030204" pitchFamily="18" charset="0"/>
                        </a:rPr>
                        <m:t>−49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FFD6998E-8E75-79FD-6CDC-12CEB57B34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0124" y="3006885"/>
                <a:ext cx="1563329" cy="461665"/>
              </a:xfrm>
              <a:prstGeom prst="rect">
                <a:avLst/>
              </a:prstGeom>
              <a:blipFill>
                <a:blip r:embed="rId6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E39CC3C8-E9A3-389A-1889-49167CB1479C}"/>
                  </a:ext>
                </a:extLst>
              </p:cNvPr>
              <p:cNvSpPr txBox="1"/>
              <p:nvPr/>
            </p:nvSpPr>
            <p:spPr>
              <a:xfrm>
                <a:off x="6606877" y="4132835"/>
                <a:ext cx="1435510" cy="4019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CA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CA">
                              <a:latin typeface="Cambria Math" panose="02040503050406030204" pitchFamily="18" charset="0"/>
                            </a:rPr>
                            <m:t>49</m:t>
                          </m:r>
                        </m:e>
                      </m:rad>
                      <m:r>
                        <a:rPr lang="en-CA" i="0"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E39CC3C8-E9A3-389A-1889-49167CB147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6877" y="4132835"/>
                <a:ext cx="1435510" cy="40197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Box 35">
            <a:extLst>
              <a:ext uri="{FF2B5EF4-FFF2-40B4-BE49-F238E27FC236}">
                <a16:creationId xmlns:a16="http://schemas.microsoft.com/office/drawing/2014/main" id="{2A49E149-3738-DD20-7FEF-A4761C839663}"/>
              </a:ext>
            </a:extLst>
          </p:cNvPr>
          <p:cNvSpPr txBox="1"/>
          <p:nvPr/>
        </p:nvSpPr>
        <p:spPr>
          <a:xfrm>
            <a:off x="5238453" y="2423909"/>
            <a:ext cx="13287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subtraction</a:t>
            </a:r>
            <a:endParaRPr lang="en-CA" dirty="0"/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B330152B-D450-C1D6-4E95-80A07640FD3D}"/>
              </a:ext>
            </a:extLst>
          </p:cNvPr>
          <p:cNvCxnSpPr>
            <a:cxnSpLocks/>
          </p:cNvCxnSpPr>
          <p:nvPr/>
        </p:nvCxnSpPr>
        <p:spPr>
          <a:xfrm>
            <a:off x="6824256" y="3426076"/>
            <a:ext cx="442452" cy="676130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09F42A6D-78E2-3B76-DD9B-368435D3F064}"/>
              </a:ext>
            </a:extLst>
          </p:cNvPr>
          <p:cNvCxnSpPr>
            <a:cxnSpLocks/>
          </p:cNvCxnSpPr>
          <p:nvPr/>
        </p:nvCxnSpPr>
        <p:spPr>
          <a:xfrm flipH="1">
            <a:off x="5782037" y="3409813"/>
            <a:ext cx="241594" cy="643458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A6BD0B32-F7E1-AD4B-9A22-131059D96C5A}"/>
              </a:ext>
            </a:extLst>
          </p:cNvPr>
          <p:cNvSpPr txBox="1"/>
          <p:nvPr/>
        </p:nvSpPr>
        <p:spPr>
          <a:xfrm>
            <a:off x="5034510" y="5282237"/>
            <a:ext cx="2617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both are perfect squares</a:t>
            </a:r>
            <a:endParaRPr lang="en-CA" dirty="0"/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310A7D6D-7473-B550-6B35-6A603A8FFBCC}"/>
              </a:ext>
            </a:extLst>
          </p:cNvPr>
          <p:cNvCxnSpPr>
            <a:cxnSpLocks/>
            <a:endCxn id="35" idx="2"/>
          </p:cNvCxnSpPr>
          <p:nvPr/>
        </p:nvCxnSpPr>
        <p:spPr>
          <a:xfrm flipV="1">
            <a:off x="6486099" y="4534805"/>
            <a:ext cx="838533" cy="773321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ACD9A2B5-D7F6-7FFB-0404-302268DFC4B7}"/>
              </a:ext>
            </a:extLst>
          </p:cNvPr>
          <p:cNvCxnSpPr>
            <a:cxnSpLocks/>
          </p:cNvCxnSpPr>
          <p:nvPr/>
        </p:nvCxnSpPr>
        <p:spPr>
          <a:xfrm flipH="1" flipV="1">
            <a:off x="5685474" y="4534787"/>
            <a:ext cx="657567" cy="773339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D555082B-C59E-2E7E-86D5-8B5CA3AE15C2}"/>
              </a:ext>
            </a:extLst>
          </p:cNvPr>
          <p:cNvCxnSpPr>
            <a:cxnSpLocks/>
          </p:cNvCxnSpPr>
          <p:nvPr/>
        </p:nvCxnSpPr>
        <p:spPr>
          <a:xfrm>
            <a:off x="6073143" y="2694355"/>
            <a:ext cx="346588" cy="448372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5BA11398-E723-7262-55CD-C4704D4F8704}"/>
                  </a:ext>
                </a:extLst>
              </p:cNvPr>
              <p:cNvSpPr txBox="1"/>
              <p:nvPr/>
            </p:nvSpPr>
            <p:spPr>
              <a:xfrm>
                <a:off x="4951324" y="4135015"/>
                <a:ext cx="1337187" cy="4277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CA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CA">
                              <a:latin typeface="Cambria Math" panose="02040503050406030204" pitchFamily="18" charset="0"/>
                            </a:rPr>
                            <m:t>4</m:t>
                          </m:r>
                          <m:sSup>
                            <m:sSupPr>
                              <m:ctrlPr>
                                <a:rPr lang="en-CA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CA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CA" i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5BA11398-E723-7262-55CD-C4704D4F87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1324" y="4135015"/>
                <a:ext cx="1337187" cy="427746"/>
              </a:xfrm>
              <a:prstGeom prst="rect">
                <a:avLst/>
              </a:prstGeom>
              <a:blipFill>
                <a:blip r:embed="rId8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TextBox 45">
            <a:extLst>
              <a:ext uri="{FF2B5EF4-FFF2-40B4-BE49-F238E27FC236}">
                <a16:creationId xmlns:a16="http://schemas.microsoft.com/office/drawing/2014/main" id="{B6E0BD58-A71F-81C6-7A35-D65115E780E3}"/>
              </a:ext>
            </a:extLst>
          </p:cNvPr>
          <p:cNvSpPr txBox="1"/>
          <p:nvPr/>
        </p:nvSpPr>
        <p:spPr>
          <a:xfrm>
            <a:off x="8409172" y="2171496"/>
            <a:ext cx="353442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only has 2 terms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subtraction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both terms are perfect squares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6705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1189BDD-66C8-213A-EFFF-1400271FB471}"/>
              </a:ext>
            </a:extLst>
          </p:cNvPr>
          <p:cNvSpPr txBox="1"/>
          <p:nvPr/>
        </p:nvSpPr>
        <p:spPr>
          <a:xfrm>
            <a:off x="304800" y="981278"/>
            <a:ext cx="49580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FACTORING A DIFFERENCE OF SQUARES</a:t>
            </a:r>
            <a:endParaRPr lang="en-C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5B1E21-5B62-CF14-69DC-E5E34ECD83AC}"/>
              </a:ext>
            </a:extLst>
          </p:cNvPr>
          <p:cNvSpPr txBox="1"/>
          <p:nvPr/>
        </p:nvSpPr>
        <p:spPr>
          <a:xfrm>
            <a:off x="640080" y="1513339"/>
            <a:ext cx="53136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When you can recognize a difference of squares,</a:t>
            </a:r>
            <a:endParaRPr lang="en-C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 is easy to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reverse the process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find the factors</a:t>
            </a: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CA" sz="1800" dirty="0">
              <a:effectLst/>
              <a:latin typeface="Tw Cen MT" panose="020B06020201040206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27B7D4-DA46-1D2A-6FFA-1EAD54F8FA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1220" y="871237"/>
            <a:ext cx="2580804" cy="145513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53F109D-82D7-15BC-390C-6E5509866C06}"/>
              </a:ext>
            </a:extLst>
          </p:cNvPr>
          <p:cNvSpPr txBox="1"/>
          <p:nvPr/>
        </p:nvSpPr>
        <p:spPr>
          <a:xfrm>
            <a:off x="801239" y="2783622"/>
            <a:ext cx="7748656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“Factoring” means</a:t>
            </a:r>
            <a:r>
              <a:rPr lang="en-US" sz="32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      </a:t>
            </a:r>
            <a:r>
              <a:rPr lang="en-US" sz="4000" b="1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Factor</a:t>
            </a:r>
            <a:r>
              <a:rPr lang="en-US" sz="40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 x</a:t>
            </a:r>
            <a:r>
              <a:rPr lang="en-US" sz="4000" baseline="300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0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49</a:t>
            </a:r>
            <a:endParaRPr lang="en-CA" sz="3200" dirty="0">
              <a:effectLst/>
              <a:latin typeface="Tw Cen MT" panose="020B06020201040206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find the binomials</a:t>
            </a:r>
            <a:endParaRPr lang="en-CA" sz="3200" dirty="0">
              <a:effectLst/>
              <a:latin typeface="Tw Cen MT" panose="020B06020201040206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that “FOIL” to</a:t>
            </a:r>
            <a:endParaRPr lang="en-CA" sz="3200" dirty="0">
              <a:effectLst/>
              <a:latin typeface="Tw Cen MT" panose="020B06020201040206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expression! </a:t>
            </a:r>
            <a:endParaRPr lang="en-CA" sz="3200" dirty="0">
              <a:effectLst/>
              <a:latin typeface="Tw Cen MT" panose="020B06020201040206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2F5D4C7-E976-AE90-867B-4C27BB915D6A}"/>
                  </a:ext>
                </a:extLst>
              </p:cNvPr>
              <p:cNvSpPr txBox="1"/>
              <p:nvPr/>
            </p:nvSpPr>
            <p:spPr>
              <a:xfrm>
                <a:off x="4675567" y="3824418"/>
                <a:ext cx="3205316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80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CA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CA" sz="2800" i="0">
                              <a:latin typeface="Cambria Math" panose="02040503050406030204" pitchFamily="18" charset="0"/>
                            </a:rPr>
                            <m:t>+7</m:t>
                          </m:r>
                        </m:e>
                      </m:d>
                      <m:d>
                        <m:dPr>
                          <m:ctrlPr>
                            <a:rPr lang="en-CA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CA" sz="2800" i="0">
                              <a:latin typeface="Cambria Math" panose="02040503050406030204" pitchFamily="18" charset="0"/>
                            </a:rPr>
                            <m:t>−7</m:t>
                          </m:r>
                        </m:e>
                      </m:d>
                    </m:oMath>
                  </m:oMathPara>
                </a14:m>
                <a:endParaRPr lang="en-CA" sz="2800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2F5D4C7-E976-AE90-867B-4C27BB915D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567" y="3824418"/>
                <a:ext cx="3205316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01043E3-AA82-1054-95CE-7788FC280C55}"/>
                  </a:ext>
                </a:extLst>
              </p:cNvPr>
              <p:cNvSpPr txBox="1"/>
              <p:nvPr/>
            </p:nvSpPr>
            <p:spPr>
              <a:xfrm>
                <a:off x="8052619" y="2868654"/>
                <a:ext cx="766916" cy="4377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CA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CA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CA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01043E3-AA82-1054-95CE-7788FC280C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2619" y="2868654"/>
                <a:ext cx="766916" cy="43774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549D029-8749-D973-2A3F-E11468DA32E1}"/>
                  </a:ext>
                </a:extLst>
              </p:cNvPr>
              <p:cNvSpPr txBox="1"/>
              <p:nvPr/>
            </p:nvSpPr>
            <p:spPr>
              <a:xfrm>
                <a:off x="8111997" y="3306403"/>
                <a:ext cx="49689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549D029-8749-D973-2A3F-E11468DA32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1997" y="3306403"/>
                <a:ext cx="496891" cy="369332"/>
              </a:xfrm>
              <a:prstGeom prst="rect">
                <a:avLst/>
              </a:prstGeom>
              <a:blipFill>
                <a:blip r:embed="rId5"/>
                <a:stretch>
                  <a:fillRect r="-370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B130FD7-3DF8-4482-BC86-4141E581D301}"/>
                  </a:ext>
                </a:extLst>
              </p:cNvPr>
              <p:cNvSpPr txBox="1"/>
              <p:nvPr/>
            </p:nvSpPr>
            <p:spPr>
              <a:xfrm>
                <a:off x="9665108" y="2904433"/>
                <a:ext cx="766917" cy="4019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CA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CA">
                              <a:latin typeface="Cambria Math" panose="02040503050406030204" pitchFamily="18" charset="0"/>
                            </a:rPr>
                            <m:t>49</m:t>
                          </m:r>
                        </m:e>
                      </m:rad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B130FD7-3DF8-4482-BC86-4141E581D3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5108" y="2904433"/>
                <a:ext cx="766917" cy="40197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E26DC74-9EBC-A8BC-2816-8B4E386954AE}"/>
                  </a:ext>
                </a:extLst>
              </p:cNvPr>
              <p:cNvSpPr txBox="1"/>
              <p:nvPr/>
            </p:nvSpPr>
            <p:spPr>
              <a:xfrm>
                <a:off x="9665107" y="3306403"/>
                <a:ext cx="76691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E26DC74-9EBC-A8BC-2816-8B4E386954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5107" y="3306403"/>
                <a:ext cx="766917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B1209A9F-DC72-4647-C5ED-2544D329F08E}"/>
              </a:ext>
            </a:extLst>
          </p:cNvPr>
          <p:cNvSpPr txBox="1"/>
          <p:nvPr/>
        </p:nvSpPr>
        <p:spPr>
          <a:xfrm>
            <a:off x="2340076" y="4760254"/>
            <a:ext cx="809194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6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CA" sz="1600" dirty="0">
              <a:effectLst/>
              <a:latin typeface="Tw Cen MT" panose="020B06020201040206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sz="16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CA" sz="1600" dirty="0">
              <a:effectLst/>
              <a:latin typeface="Tw Cen MT" panose="020B06020201040206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en-US" sz="1800" b="1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Notice the signs between the factors.</a:t>
            </a:r>
          </a:p>
          <a:p>
            <a:pPr algn="ctr">
              <a:buNone/>
            </a:pPr>
            <a:endParaRPr lang="en-CA" sz="1600" dirty="0">
              <a:effectLst/>
              <a:latin typeface="Tw Cen MT" panose="020B06020201040206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One will </a:t>
            </a:r>
            <a:r>
              <a:rPr lang="en-US" sz="1800" u="sng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always</a:t>
            </a: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have a _____ and the other will </a:t>
            </a:r>
            <a:r>
              <a:rPr lang="en-US" sz="1800" u="sng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always</a:t>
            </a: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have a _____.</a:t>
            </a:r>
            <a:endParaRPr lang="en-CA" sz="1600" dirty="0">
              <a:effectLst/>
              <a:latin typeface="Tw Cen MT" panose="020B06020201040206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CA" sz="1600" dirty="0">
              <a:effectLst/>
              <a:latin typeface="Tw Cen MT" panose="020B06020201040206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4002ABE-B55D-F9FC-7F26-606684F258DD}"/>
              </a:ext>
            </a:extLst>
          </p:cNvPr>
          <p:cNvSpPr/>
          <p:nvPr/>
        </p:nvSpPr>
        <p:spPr>
          <a:xfrm>
            <a:off x="5379795" y="5556198"/>
            <a:ext cx="45877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000" b="1" cap="none" spc="0" dirty="0">
                <a:ln/>
                <a:solidFill>
                  <a:schemeClr val="accent4"/>
                </a:solidFill>
                <a:effectLst/>
              </a:rPr>
              <a:t>+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CBAFD8D-1FDD-2620-F7B9-0D82EDCA3926}"/>
              </a:ext>
            </a:extLst>
          </p:cNvPr>
          <p:cNvSpPr/>
          <p:nvPr/>
        </p:nvSpPr>
        <p:spPr>
          <a:xfrm>
            <a:off x="9156784" y="5507539"/>
            <a:ext cx="37067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000" b="1" dirty="0">
                <a:ln/>
                <a:solidFill>
                  <a:schemeClr val="accent4"/>
                </a:solidFill>
              </a:rPr>
              <a:t>-</a:t>
            </a:r>
            <a:endParaRPr lang="en-US" sz="4000" b="1" cap="none" spc="0" dirty="0">
              <a:ln/>
              <a:solidFill>
                <a:schemeClr val="accent4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922661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A69D0C5-DF55-6B60-BDDD-B6A338876008}"/>
                  </a:ext>
                </a:extLst>
              </p:cNvPr>
              <p:cNvSpPr txBox="1"/>
              <p:nvPr/>
            </p:nvSpPr>
            <p:spPr>
              <a:xfrm>
                <a:off x="334294" y="1172186"/>
                <a:ext cx="166165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CA" sz="2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CA" sz="24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sz="2400" i="0">
                          <a:latin typeface="Cambria Math" panose="02040503050406030204" pitchFamily="18" charset="0"/>
                        </a:rPr>
                        <m:t>−64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A69D0C5-DF55-6B60-BDDD-B6A3388760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294" y="1172186"/>
                <a:ext cx="1661652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CF50F1A-12CE-B4EB-28B0-DD54B68C7007}"/>
                  </a:ext>
                </a:extLst>
              </p:cNvPr>
              <p:cNvSpPr txBox="1"/>
              <p:nvPr/>
            </p:nvSpPr>
            <p:spPr>
              <a:xfrm>
                <a:off x="3087327" y="1172186"/>
                <a:ext cx="135685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CA" sz="2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CA" sz="24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sz="2400" i="0">
                          <a:latin typeface="Cambria Math" panose="02040503050406030204" pitchFamily="18" charset="0"/>
                        </a:rPr>
                        <m:t>−16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CF50F1A-12CE-B4EB-28B0-DD54B68C70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7327" y="1172186"/>
                <a:ext cx="1356852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49AA31F-A697-28F7-FEDD-D55DAE471968}"/>
                  </a:ext>
                </a:extLst>
              </p:cNvPr>
              <p:cNvSpPr txBox="1"/>
              <p:nvPr/>
            </p:nvSpPr>
            <p:spPr>
              <a:xfrm>
                <a:off x="6145160" y="1172186"/>
                <a:ext cx="156824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smtClean="0">
                          <a:latin typeface="Cambria Math" panose="02040503050406030204" pitchFamily="18" charset="0"/>
                        </a:rPr>
                        <m:t>25</m:t>
                      </m:r>
                      <m:sSup>
                        <m:sSupPr>
                          <m:ctrlPr>
                            <a:rPr lang="en-CA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CA" sz="24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sz="2400" i="0">
                          <a:latin typeface="Cambria Math" panose="02040503050406030204" pitchFamily="18" charset="0"/>
                        </a:rPr>
                        <m:t>−36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49AA31F-A697-28F7-FEDD-D55DAE4719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5160" y="1172186"/>
                <a:ext cx="1568247" cy="461665"/>
              </a:xfrm>
              <a:prstGeom prst="rect">
                <a:avLst/>
              </a:prstGeom>
              <a:blipFill>
                <a:blip r:embed="rId4"/>
                <a:stretch>
                  <a:fillRect l="-389" r="-77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3AD74B4-54D3-F992-1B90-3344C254496A}"/>
                  </a:ext>
                </a:extLst>
              </p:cNvPr>
              <p:cNvSpPr txBox="1"/>
              <p:nvPr/>
            </p:nvSpPr>
            <p:spPr>
              <a:xfrm>
                <a:off x="9163664" y="1172186"/>
                <a:ext cx="156824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smtClean="0">
                          <a:latin typeface="Cambria Math" panose="02040503050406030204" pitchFamily="18" charset="0"/>
                        </a:rPr>
                        <m:t>9</m:t>
                      </m:r>
                      <m:sSup>
                        <m:sSupPr>
                          <m:ctrlPr>
                            <a:rPr lang="en-CA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CA" sz="24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sz="2400" i="0">
                          <a:latin typeface="Cambria Math" panose="02040503050406030204" pitchFamily="18" charset="0"/>
                        </a:rPr>
                        <m:t>−121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3AD74B4-54D3-F992-1B90-3344C25449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63664" y="1172186"/>
                <a:ext cx="1568247" cy="461665"/>
              </a:xfrm>
              <a:prstGeom prst="rect">
                <a:avLst/>
              </a:prstGeom>
              <a:blipFill>
                <a:blip r:embed="rId5"/>
                <a:stretch>
                  <a:fillRect r="-77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F956F6B-FB40-2A62-0893-C4BC03A3F7B3}"/>
                  </a:ext>
                </a:extLst>
              </p:cNvPr>
              <p:cNvSpPr txBox="1"/>
              <p:nvPr/>
            </p:nvSpPr>
            <p:spPr>
              <a:xfrm>
                <a:off x="208930" y="2327478"/>
                <a:ext cx="39329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F956F6B-FB40-2A62-0893-C4BC03A3F7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930" y="2327478"/>
                <a:ext cx="393290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65D0C0F-50C2-ADB7-F46C-2F4A66E79224}"/>
                  </a:ext>
                </a:extLst>
              </p:cNvPr>
              <p:cNvSpPr txBox="1"/>
              <p:nvPr/>
            </p:nvSpPr>
            <p:spPr>
              <a:xfrm>
                <a:off x="1339641" y="2339457"/>
                <a:ext cx="39329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65D0C0F-50C2-ADB7-F46C-2F4A66E792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9641" y="2339457"/>
                <a:ext cx="393290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5C62C53-40AD-F99D-AEAC-3C451A311FB1}"/>
                  </a:ext>
                </a:extLst>
              </p:cNvPr>
              <p:cNvSpPr txBox="1"/>
              <p:nvPr/>
            </p:nvSpPr>
            <p:spPr>
              <a:xfrm>
                <a:off x="737411" y="2339457"/>
                <a:ext cx="35396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5C62C53-40AD-F99D-AEAC-3C451A311F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411" y="2339457"/>
                <a:ext cx="353961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46B213C-BB9A-1EAA-0AD4-23409D5F45A4}"/>
                  </a:ext>
                </a:extLst>
              </p:cNvPr>
              <p:cNvSpPr txBox="1"/>
              <p:nvPr/>
            </p:nvSpPr>
            <p:spPr>
              <a:xfrm>
                <a:off x="1895165" y="2366806"/>
                <a:ext cx="35396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46B213C-BB9A-1EAA-0AD4-23409D5F45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5165" y="2366806"/>
                <a:ext cx="353961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50424B4-B0C7-4881-3E23-7B95A3542384}"/>
                  </a:ext>
                </a:extLst>
              </p:cNvPr>
              <p:cNvSpPr txBox="1"/>
              <p:nvPr/>
            </p:nvSpPr>
            <p:spPr>
              <a:xfrm>
                <a:off x="435066" y="2366806"/>
                <a:ext cx="37362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50424B4-B0C7-4881-3E23-7B95A35423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066" y="2366806"/>
                <a:ext cx="373626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FD3E72CC-EBE6-1F9C-4903-82BB22B353CD}"/>
                  </a:ext>
                </a:extLst>
              </p:cNvPr>
              <p:cNvSpPr txBox="1"/>
              <p:nvPr/>
            </p:nvSpPr>
            <p:spPr>
              <a:xfrm>
                <a:off x="1605112" y="2347142"/>
                <a:ext cx="37362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FD3E72CC-EBE6-1F9C-4903-82BB22B353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5112" y="2347142"/>
                <a:ext cx="373626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470AF67-C6B6-1345-1A6A-EE4041D19338}"/>
                  </a:ext>
                </a:extLst>
              </p:cNvPr>
              <p:cNvSpPr txBox="1"/>
              <p:nvPr/>
            </p:nvSpPr>
            <p:spPr>
              <a:xfrm>
                <a:off x="1170037" y="2327478"/>
                <a:ext cx="27530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"/>
                          <m:endChr m:val=""/>
                          <m:ctrlPr>
                            <a:rPr lang="en-CA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>
                              <a:latin typeface="Cambria Math" panose="02040503050406030204" pitchFamily="18" charset="0"/>
                            </a:rPr>
                            <m:t>(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470AF67-C6B6-1345-1A6A-EE4041D193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0037" y="2327478"/>
                <a:ext cx="275303" cy="369332"/>
              </a:xfrm>
              <a:prstGeom prst="rect">
                <a:avLst/>
              </a:prstGeom>
              <a:blipFill>
                <a:blip r:embed="rId12"/>
                <a:stretch>
                  <a:fillRect l="-6667" r="-8889" b="-1333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AED25DAA-3BB9-2E8F-1217-1B438BFF5123}"/>
                  </a:ext>
                </a:extLst>
              </p:cNvPr>
              <p:cNvSpPr txBox="1"/>
              <p:nvPr/>
            </p:nvSpPr>
            <p:spPr>
              <a:xfrm>
                <a:off x="2308120" y="2327478"/>
                <a:ext cx="17698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"/>
                          <m:endChr m:val=""/>
                          <m:ctrlPr>
                            <a:rPr lang="en-CA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AED25DAA-3BB9-2E8F-1217-1B438BFF51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8120" y="2327478"/>
                <a:ext cx="176981" cy="369332"/>
              </a:xfrm>
              <a:prstGeom prst="rect">
                <a:avLst/>
              </a:prstGeom>
              <a:blipFill>
                <a:blip r:embed="rId13"/>
                <a:stretch>
                  <a:fillRect l="-13793" r="-65517" b="-1333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BED0907C-07F4-C740-019E-F85FDF926705}"/>
                  </a:ext>
                </a:extLst>
              </p:cNvPr>
              <p:cNvSpPr txBox="1"/>
              <p:nvPr/>
            </p:nvSpPr>
            <p:spPr>
              <a:xfrm>
                <a:off x="-54082" y="2347142"/>
                <a:ext cx="27530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"/>
                          <m:endChr m:val=""/>
                          <m:ctrlPr>
                            <a:rPr lang="en-CA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>
                              <a:latin typeface="Cambria Math" panose="02040503050406030204" pitchFamily="18" charset="0"/>
                            </a:rPr>
                            <m:t>(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BED0907C-07F4-C740-019E-F85FDF9267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4082" y="2347142"/>
                <a:ext cx="275303" cy="369332"/>
              </a:xfrm>
              <a:prstGeom prst="rect">
                <a:avLst/>
              </a:prstGeom>
              <a:blipFill>
                <a:blip r:embed="rId14"/>
                <a:stretch>
                  <a:fillRect l="-6667" r="-8889" b="-1311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65A846B-73C8-7B26-4BFF-EAB19074DA53}"/>
                  </a:ext>
                </a:extLst>
              </p:cNvPr>
              <p:cNvSpPr txBox="1"/>
              <p:nvPr/>
            </p:nvSpPr>
            <p:spPr>
              <a:xfrm>
                <a:off x="1027469" y="2327478"/>
                <a:ext cx="17698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"/>
                          <m:endChr m:val=""/>
                          <m:ctrlPr>
                            <a:rPr lang="en-CA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65A846B-73C8-7B26-4BFF-EAB19074DA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7469" y="2327478"/>
                <a:ext cx="176981" cy="369332"/>
              </a:xfrm>
              <a:prstGeom prst="rect">
                <a:avLst/>
              </a:prstGeom>
              <a:blipFill>
                <a:blip r:embed="rId15"/>
                <a:stretch>
                  <a:fillRect l="-13793" r="-65517" b="-1333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Oval 34">
            <a:extLst>
              <a:ext uri="{FF2B5EF4-FFF2-40B4-BE49-F238E27FC236}">
                <a16:creationId xmlns:a16="http://schemas.microsoft.com/office/drawing/2014/main" id="{96A91D81-61B9-8DC6-79F9-865E68FA5799}"/>
              </a:ext>
            </a:extLst>
          </p:cNvPr>
          <p:cNvSpPr/>
          <p:nvPr/>
        </p:nvSpPr>
        <p:spPr>
          <a:xfrm>
            <a:off x="545689" y="639548"/>
            <a:ext cx="481780" cy="532638"/>
          </a:xfrm>
          <a:prstGeom prst="ellipse">
            <a:avLst/>
          </a:prstGeom>
          <a:solidFill>
            <a:srgbClr val="FFC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7A387A48-F56B-5C8E-8D51-C49D8644FE3A}"/>
              </a:ext>
            </a:extLst>
          </p:cNvPr>
          <p:cNvSpPr/>
          <p:nvPr/>
        </p:nvSpPr>
        <p:spPr>
          <a:xfrm>
            <a:off x="1278190" y="655993"/>
            <a:ext cx="481780" cy="532638"/>
          </a:xfrm>
          <a:prstGeom prst="ellipse">
            <a:avLst/>
          </a:prstGeom>
          <a:solidFill>
            <a:srgbClr val="FFC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21088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16496B2-460E-AB4F-ABB7-871349DD0531}"/>
              </a:ext>
            </a:extLst>
          </p:cNvPr>
          <p:cNvSpPr txBox="1"/>
          <p:nvPr/>
        </p:nvSpPr>
        <p:spPr>
          <a:xfrm>
            <a:off x="573962" y="88705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FACTOR. You will have to COMMON FACTOR FIRST!!</a:t>
            </a:r>
            <a:endParaRPr lang="en-C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0BC2DBC-2C38-2BD3-CE00-735F3E7C7215}"/>
                  </a:ext>
                </a:extLst>
              </p:cNvPr>
              <p:cNvSpPr txBox="1"/>
              <p:nvPr/>
            </p:nvSpPr>
            <p:spPr>
              <a:xfrm>
                <a:off x="2182761" y="2165243"/>
                <a:ext cx="125852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i="0">
                          <a:latin typeface="Cambria Math" panose="02040503050406030204" pitchFamily="18" charset="0"/>
                        </a:rPr>
                        <m:t>−50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0BC2DBC-2C38-2BD3-CE00-735F3E7C72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2761" y="2165243"/>
                <a:ext cx="1258529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F207F9E-2851-5FE4-4A17-67C54D4F29F9}"/>
                  </a:ext>
                </a:extLst>
              </p:cNvPr>
              <p:cNvSpPr txBox="1"/>
              <p:nvPr/>
            </p:nvSpPr>
            <p:spPr>
              <a:xfrm>
                <a:off x="2025445" y="3128805"/>
                <a:ext cx="141584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CA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CA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−25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F207F9E-2851-5FE4-4A17-67C54D4F29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5445" y="3128805"/>
                <a:ext cx="1415845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5981063-7686-B2A5-4759-5B9523F57DAE}"/>
                  </a:ext>
                </a:extLst>
              </p:cNvPr>
              <p:cNvSpPr txBox="1"/>
              <p:nvPr/>
            </p:nvSpPr>
            <p:spPr>
              <a:xfrm>
                <a:off x="7600339" y="2165243"/>
                <a:ext cx="119953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i="0">
                          <a:latin typeface="Cambria Math" panose="02040503050406030204" pitchFamily="18" charset="0"/>
                        </a:rPr>
                        <m:t>−48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5981063-7686-B2A5-4759-5B9523F57D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0339" y="2165243"/>
                <a:ext cx="1199535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AE39FA8-DCF0-7563-61A1-E51E0EFE19CC}"/>
                  </a:ext>
                </a:extLst>
              </p:cNvPr>
              <p:cNvSpPr txBox="1"/>
              <p:nvPr/>
            </p:nvSpPr>
            <p:spPr>
              <a:xfrm>
                <a:off x="7457770" y="3128805"/>
                <a:ext cx="148467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CA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CA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−16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AE39FA8-DCF0-7563-61A1-E51E0EFE19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7770" y="3128805"/>
                <a:ext cx="1484672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D2D3E3B-7B73-8647-0C6E-A9062C41B0CE}"/>
                  </a:ext>
                </a:extLst>
              </p:cNvPr>
              <p:cNvSpPr txBox="1"/>
              <p:nvPr/>
            </p:nvSpPr>
            <p:spPr>
              <a:xfrm>
                <a:off x="2038970" y="4055185"/>
                <a:ext cx="40312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D2D3E3B-7B73-8647-0C6E-A9062C41B0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8970" y="4055185"/>
                <a:ext cx="403123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FF17C20-F91E-E372-93D9-68C76A6D6357}"/>
                  </a:ext>
                </a:extLst>
              </p:cNvPr>
              <p:cNvSpPr txBox="1"/>
              <p:nvPr/>
            </p:nvSpPr>
            <p:spPr>
              <a:xfrm>
                <a:off x="2155718" y="4055185"/>
                <a:ext cx="123886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            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FF17C20-F91E-E372-93D9-68C76A6D63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5718" y="4055185"/>
                <a:ext cx="1238865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CADA7DC-9636-64F5-1484-706869DF2617}"/>
                  </a:ext>
                </a:extLst>
              </p:cNvPr>
              <p:cNvSpPr txBox="1"/>
              <p:nvPr/>
            </p:nvSpPr>
            <p:spPr>
              <a:xfrm>
                <a:off x="2357283" y="4055185"/>
                <a:ext cx="38345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CADA7DC-9636-64F5-1484-706869DF26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7283" y="4055185"/>
                <a:ext cx="383458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D8EB5F9C-301B-50FD-7C46-1A162934601F}"/>
                  </a:ext>
                </a:extLst>
              </p:cNvPr>
              <p:cNvSpPr txBox="1"/>
              <p:nvPr/>
            </p:nvSpPr>
            <p:spPr>
              <a:xfrm>
                <a:off x="3238504" y="4055185"/>
                <a:ext cx="38345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D8EB5F9C-301B-50FD-7C46-1A16293460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8504" y="4055185"/>
                <a:ext cx="383458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712C0E6-EB4F-ECEF-8BD5-04BC49BED4E8}"/>
                  </a:ext>
                </a:extLst>
              </p:cNvPr>
              <p:cNvSpPr txBox="1"/>
              <p:nvPr/>
            </p:nvSpPr>
            <p:spPr>
              <a:xfrm>
                <a:off x="3061526" y="4055185"/>
                <a:ext cx="123886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                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712C0E6-EB4F-ECEF-8BD5-04BC49BED4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1526" y="4055185"/>
                <a:ext cx="1238865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D1F325D-FBDC-3AE0-0D6D-D6AEF94EA6A1}"/>
                  </a:ext>
                </a:extLst>
              </p:cNvPr>
              <p:cNvSpPr txBox="1"/>
              <p:nvPr/>
            </p:nvSpPr>
            <p:spPr>
              <a:xfrm>
                <a:off x="2716160" y="4055185"/>
                <a:ext cx="53094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D1F325D-FBDC-3AE0-0D6D-D6AEF94EA6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6160" y="4055185"/>
                <a:ext cx="530942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72E32A34-323A-0DAA-0FCA-6AA1F9146431}"/>
                  </a:ext>
                </a:extLst>
              </p:cNvPr>
              <p:cNvSpPr txBox="1"/>
              <p:nvPr/>
            </p:nvSpPr>
            <p:spPr>
              <a:xfrm>
                <a:off x="3695703" y="4055185"/>
                <a:ext cx="53094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72E32A34-323A-0DAA-0FCA-6AA1F91464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5703" y="4055185"/>
                <a:ext cx="530942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DA7204E5-4751-2730-7961-1CE63A26547B}"/>
                  </a:ext>
                </a:extLst>
              </p:cNvPr>
              <p:cNvSpPr txBox="1"/>
              <p:nvPr/>
            </p:nvSpPr>
            <p:spPr>
              <a:xfrm>
                <a:off x="2499851" y="4055185"/>
                <a:ext cx="51127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DA7204E5-4751-2730-7961-1CE63A2654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9851" y="4055185"/>
                <a:ext cx="511277" cy="3693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310E6DC-05F0-28F9-5293-B5775B4E7461}"/>
                  </a:ext>
                </a:extLst>
              </p:cNvPr>
              <p:cNvSpPr txBox="1"/>
              <p:nvPr/>
            </p:nvSpPr>
            <p:spPr>
              <a:xfrm>
                <a:off x="3430233" y="4042584"/>
                <a:ext cx="44245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310E6DC-05F0-28F9-5293-B5775B4E74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0233" y="4042584"/>
                <a:ext cx="442455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Oval 35">
            <a:extLst>
              <a:ext uri="{FF2B5EF4-FFF2-40B4-BE49-F238E27FC236}">
                <a16:creationId xmlns:a16="http://schemas.microsoft.com/office/drawing/2014/main" id="{7D14AE3B-364F-0122-30AD-C06E797218C3}"/>
              </a:ext>
            </a:extLst>
          </p:cNvPr>
          <p:cNvSpPr/>
          <p:nvPr/>
        </p:nvSpPr>
        <p:spPr>
          <a:xfrm>
            <a:off x="2317954" y="3128805"/>
            <a:ext cx="363793" cy="356731"/>
          </a:xfrm>
          <a:prstGeom prst="ellipse">
            <a:avLst/>
          </a:prstGeom>
          <a:solidFill>
            <a:srgbClr val="FFFF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7DD3A686-C38D-73BB-84AF-944D675867D1}"/>
              </a:ext>
            </a:extLst>
          </p:cNvPr>
          <p:cNvSpPr/>
          <p:nvPr/>
        </p:nvSpPr>
        <p:spPr>
          <a:xfrm>
            <a:off x="2829231" y="3141406"/>
            <a:ext cx="363793" cy="356731"/>
          </a:xfrm>
          <a:prstGeom prst="ellipse">
            <a:avLst/>
          </a:prstGeom>
          <a:solidFill>
            <a:srgbClr val="FFFF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0B9D585F-6151-82F0-4509-5D8A8C77F8F6}"/>
                  </a:ext>
                </a:extLst>
              </p:cNvPr>
              <p:cNvSpPr txBox="1"/>
              <p:nvPr/>
            </p:nvSpPr>
            <p:spPr>
              <a:xfrm>
                <a:off x="7398777" y="4042584"/>
                <a:ext cx="40312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0B9D585F-6151-82F0-4509-5D8A8C77F8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8777" y="4042584"/>
                <a:ext cx="403123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89A4BBA3-DEB1-8CF6-2C50-0E5833C3D5F5}"/>
                  </a:ext>
                </a:extLst>
              </p:cNvPr>
              <p:cNvSpPr txBox="1"/>
              <p:nvPr/>
            </p:nvSpPr>
            <p:spPr>
              <a:xfrm>
                <a:off x="7472523" y="4036532"/>
                <a:ext cx="123886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             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89A4BBA3-DEB1-8CF6-2C50-0E5833C3D5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2523" y="4036532"/>
                <a:ext cx="1238865" cy="36933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9EF9D76C-E2FE-FE06-30C4-719D0D2D95CE}"/>
                  </a:ext>
                </a:extLst>
              </p:cNvPr>
              <p:cNvSpPr txBox="1"/>
              <p:nvPr/>
            </p:nvSpPr>
            <p:spPr>
              <a:xfrm>
                <a:off x="8275072" y="4055185"/>
                <a:ext cx="123886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            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9EF9D76C-E2FE-FE06-30C4-719D0D2D95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072" y="4055185"/>
                <a:ext cx="1238865" cy="36933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Oval 40">
            <a:extLst>
              <a:ext uri="{FF2B5EF4-FFF2-40B4-BE49-F238E27FC236}">
                <a16:creationId xmlns:a16="http://schemas.microsoft.com/office/drawing/2014/main" id="{380CEF8B-B973-59A8-E5D5-0A6044A3F459}"/>
              </a:ext>
            </a:extLst>
          </p:cNvPr>
          <p:cNvSpPr/>
          <p:nvPr/>
        </p:nvSpPr>
        <p:spPr>
          <a:xfrm>
            <a:off x="7825865" y="3141405"/>
            <a:ext cx="363793" cy="356731"/>
          </a:xfrm>
          <a:prstGeom prst="ellipse">
            <a:avLst/>
          </a:prstGeom>
          <a:solidFill>
            <a:srgbClr val="FFFF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129CFF35-87F4-FD78-9286-637C0D5805A4}"/>
                  </a:ext>
                </a:extLst>
              </p:cNvPr>
              <p:cNvSpPr txBox="1"/>
              <p:nvPr/>
            </p:nvSpPr>
            <p:spPr>
              <a:xfrm>
                <a:off x="7685146" y="4036532"/>
                <a:ext cx="38345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129CFF35-87F4-FD78-9286-637C0D5805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5146" y="4036532"/>
                <a:ext cx="383458" cy="3693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DC65E6B3-DCC3-C22A-63FC-98F1ED959C09}"/>
                  </a:ext>
                </a:extLst>
              </p:cNvPr>
              <p:cNvSpPr txBox="1"/>
              <p:nvPr/>
            </p:nvSpPr>
            <p:spPr>
              <a:xfrm>
                <a:off x="8460050" y="4045743"/>
                <a:ext cx="38345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DC65E6B3-DCC3-C22A-63FC-98F1ED959C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0050" y="4045743"/>
                <a:ext cx="383458" cy="369332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75309211-B4C5-EE79-53D1-A9A702797C87}"/>
                  </a:ext>
                </a:extLst>
              </p:cNvPr>
              <p:cNvSpPr txBox="1"/>
              <p:nvPr/>
            </p:nvSpPr>
            <p:spPr>
              <a:xfrm>
                <a:off x="8148482" y="4036301"/>
                <a:ext cx="27038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75309211-B4C5-EE79-53D1-A9A702797C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8482" y="4036301"/>
                <a:ext cx="270386" cy="369332"/>
              </a:xfrm>
              <a:prstGeom prst="rect">
                <a:avLst/>
              </a:prstGeom>
              <a:blipFill>
                <a:blip r:embed="rId20"/>
                <a:stretch>
                  <a:fillRect r="-1136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01994C8-BFA0-B224-3542-7420522020F5}"/>
                  </a:ext>
                </a:extLst>
              </p:cNvPr>
              <p:cNvSpPr txBox="1"/>
              <p:nvPr/>
            </p:nvSpPr>
            <p:spPr>
              <a:xfrm>
                <a:off x="8896966" y="4045743"/>
                <a:ext cx="27038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01994C8-BFA0-B224-3542-7420522020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6966" y="4045743"/>
                <a:ext cx="270386" cy="369332"/>
              </a:xfrm>
              <a:prstGeom prst="rect">
                <a:avLst/>
              </a:prstGeom>
              <a:blipFill>
                <a:blip r:embed="rId21"/>
                <a:stretch>
                  <a:fillRect r="-1111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Oval 48">
            <a:extLst>
              <a:ext uri="{FF2B5EF4-FFF2-40B4-BE49-F238E27FC236}">
                <a16:creationId xmlns:a16="http://schemas.microsoft.com/office/drawing/2014/main" id="{35C01AAE-F455-CB43-C4E0-27A65A59917C}"/>
              </a:ext>
            </a:extLst>
          </p:cNvPr>
          <p:cNvSpPr/>
          <p:nvPr/>
        </p:nvSpPr>
        <p:spPr>
          <a:xfrm>
            <a:off x="8375856" y="3147795"/>
            <a:ext cx="363793" cy="356731"/>
          </a:xfrm>
          <a:prstGeom prst="ellipse">
            <a:avLst/>
          </a:prstGeom>
          <a:solidFill>
            <a:srgbClr val="FFFF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C1DD0AD8-F046-EEEF-4136-31C6B7DF59DC}"/>
                  </a:ext>
                </a:extLst>
              </p:cNvPr>
              <p:cNvSpPr txBox="1"/>
              <p:nvPr/>
            </p:nvSpPr>
            <p:spPr>
              <a:xfrm>
                <a:off x="7813568" y="4020932"/>
                <a:ext cx="51127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C1DD0AD8-F046-EEEF-4136-31C6B7DF59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3568" y="4020932"/>
                <a:ext cx="511277" cy="369332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92982B50-DB22-A1A8-BDD4-C7DFFACF8EA1}"/>
                  </a:ext>
                </a:extLst>
              </p:cNvPr>
              <p:cNvSpPr txBox="1"/>
              <p:nvPr/>
            </p:nvSpPr>
            <p:spPr>
              <a:xfrm>
                <a:off x="8620430" y="4030143"/>
                <a:ext cx="44245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92982B50-DB22-A1A8-BDD4-C7DFFACF8E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0430" y="4030143"/>
                <a:ext cx="442455" cy="369332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71809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21" grpId="0"/>
      <p:bldP spid="23" grpId="0"/>
      <p:bldP spid="26" grpId="0"/>
      <p:bldP spid="27" grpId="0"/>
      <p:bldP spid="28" grpId="0"/>
      <p:bldP spid="30" grpId="0"/>
      <p:bldP spid="31" grpId="0"/>
      <p:bldP spid="33" grpId="0"/>
      <p:bldP spid="35" grpId="0"/>
      <p:bldP spid="36" grpId="0" animBg="1"/>
      <p:bldP spid="36" grpId="1" animBg="1"/>
      <p:bldP spid="37" grpId="0" animBg="1"/>
      <p:bldP spid="37" grpId="1" animBg="1"/>
      <p:bldP spid="38" grpId="0"/>
      <p:bldP spid="39" grpId="0"/>
      <p:bldP spid="40" grpId="0"/>
      <p:bldP spid="41" grpId="0" animBg="1"/>
      <p:bldP spid="41" grpId="1" animBg="1"/>
      <p:bldP spid="41" grpId="2" animBg="1"/>
      <p:bldP spid="43" grpId="0"/>
      <p:bldP spid="44" grpId="0"/>
      <p:bldP spid="47" grpId="0"/>
      <p:bldP spid="48" grpId="0"/>
      <p:bldP spid="49" grpId="0" animBg="1"/>
      <p:bldP spid="49" grpId="1" animBg="1"/>
      <p:bldP spid="50" grpId="0"/>
      <p:bldP spid="5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81E5DFA-F5A1-8503-D95B-DACA60CD39B3}"/>
                  </a:ext>
                </a:extLst>
              </p:cNvPr>
              <p:cNvSpPr txBox="1"/>
              <p:nvPr/>
            </p:nvSpPr>
            <p:spPr>
              <a:xfrm>
                <a:off x="1961523" y="1964454"/>
                <a:ext cx="164198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i="0">
                          <a:latin typeface="Cambria Math" panose="02040503050406030204" pitchFamily="18" charset="0"/>
                        </a:rPr>
                        <m:t>−500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81E5DFA-F5A1-8503-D95B-DACA60CD39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1523" y="1964454"/>
                <a:ext cx="1641987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E1C45EF-F74E-0591-FC8D-EB1D3A195712}"/>
                  </a:ext>
                </a:extLst>
              </p:cNvPr>
              <p:cNvSpPr txBox="1"/>
              <p:nvPr/>
            </p:nvSpPr>
            <p:spPr>
              <a:xfrm>
                <a:off x="7569290" y="2153042"/>
                <a:ext cx="157316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75</m:t>
                      </m:r>
                      <m:sSup>
                        <m:sSup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i="0">
                          <a:latin typeface="Cambria Math" panose="02040503050406030204" pitchFamily="18" charset="0"/>
                        </a:rPr>
                        <m:t>−27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E1C45EF-F74E-0591-FC8D-EB1D3A1957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9290" y="2153042"/>
                <a:ext cx="1573161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CB3F387-A702-BCDA-D283-DDA42778E56F}"/>
                  </a:ext>
                </a:extLst>
              </p:cNvPr>
              <p:cNvSpPr txBox="1"/>
              <p:nvPr/>
            </p:nvSpPr>
            <p:spPr>
              <a:xfrm>
                <a:off x="2025445" y="3128805"/>
                <a:ext cx="141584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5</m:t>
                      </m:r>
                      <m:d>
                        <m:d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CA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CA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CB3F387-A702-BCDA-D283-DDA42778E5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5445" y="3128805"/>
                <a:ext cx="1415845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480188F4-9DD7-BD73-89D7-364E05FB7398}"/>
                  </a:ext>
                </a:extLst>
              </p:cNvPr>
              <p:cNvSpPr txBox="1"/>
              <p:nvPr/>
            </p:nvSpPr>
            <p:spPr>
              <a:xfrm>
                <a:off x="7457770" y="3128805"/>
                <a:ext cx="193203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25</m:t>
                          </m:r>
                          <m:sSup>
                            <m:sSupPr>
                              <m:ctrlPr>
                                <a:rPr lang="en-CA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CA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480188F4-9DD7-BD73-89D7-364E05FB73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7770" y="3128805"/>
                <a:ext cx="1932036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3E69FD0-F92A-7302-9BDE-183ECF6D14BE}"/>
                  </a:ext>
                </a:extLst>
              </p:cNvPr>
              <p:cNvSpPr txBox="1"/>
              <p:nvPr/>
            </p:nvSpPr>
            <p:spPr>
              <a:xfrm>
                <a:off x="2059855" y="4055185"/>
                <a:ext cx="40312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3E69FD0-F92A-7302-9BDE-183ECF6D14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9855" y="4055185"/>
                <a:ext cx="403123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D91E8205-9A74-6315-4798-364A6A0E4EF5}"/>
                  </a:ext>
                </a:extLst>
              </p:cNvPr>
              <p:cNvSpPr txBox="1"/>
              <p:nvPr/>
            </p:nvSpPr>
            <p:spPr>
              <a:xfrm>
                <a:off x="2155718" y="4055185"/>
                <a:ext cx="123886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            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D91E8205-9A74-6315-4798-364A6A0E4E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5718" y="4055185"/>
                <a:ext cx="1238865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85ADEE45-32EA-A96E-523C-9C3A32AD5993}"/>
                  </a:ext>
                </a:extLst>
              </p:cNvPr>
              <p:cNvSpPr txBox="1"/>
              <p:nvPr/>
            </p:nvSpPr>
            <p:spPr>
              <a:xfrm>
                <a:off x="2357283" y="4055185"/>
                <a:ext cx="38345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85ADEE45-32EA-A96E-523C-9C3A32AD59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7283" y="4055185"/>
                <a:ext cx="383458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7C040E4-6DD1-0A44-3925-AB6C433C5629}"/>
                  </a:ext>
                </a:extLst>
              </p:cNvPr>
              <p:cNvSpPr txBox="1"/>
              <p:nvPr/>
            </p:nvSpPr>
            <p:spPr>
              <a:xfrm>
                <a:off x="3238504" y="4055185"/>
                <a:ext cx="38345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7C040E4-6DD1-0A44-3925-AB6C433C56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8504" y="4055185"/>
                <a:ext cx="383458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9AC1AB98-662B-DEA6-8548-CDCD0AAD8980}"/>
                  </a:ext>
                </a:extLst>
              </p:cNvPr>
              <p:cNvSpPr txBox="1"/>
              <p:nvPr/>
            </p:nvSpPr>
            <p:spPr>
              <a:xfrm>
                <a:off x="3061526" y="4055185"/>
                <a:ext cx="123886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                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9AC1AB98-662B-DEA6-8548-CDCD0AAD89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1526" y="4055185"/>
                <a:ext cx="1238865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88EA487-405F-564A-A74A-38ADEA8ACB86}"/>
                  </a:ext>
                </a:extLst>
              </p:cNvPr>
              <p:cNvSpPr txBox="1"/>
              <p:nvPr/>
            </p:nvSpPr>
            <p:spPr>
              <a:xfrm>
                <a:off x="2716160" y="4055185"/>
                <a:ext cx="53094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88EA487-405F-564A-A74A-38ADEA8ACB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6160" y="4055185"/>
                <a:ext cx="530942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2EAB44F7-04DC-72A5-C59C-EF9616D52438}"/>
                  </a:ext>
                </a:extLst>
              </p:cNvPr>
              <p:cNvSpPr txBox="1"/>
              <p:nvPr/>
            </p:nvSpPr>
            <p:spPr>
              <a:xfrm>
                <a:off x="3695703" y="4055185"/>
                <a:ext cx="53094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2EAB44F7-04DC-72A5-C59C-EF9616D524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5703" y="4055185"/>
                <a:ext cx="530942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04D7F85E-62C6-890B-3793-9D8AC3B43A02}"/>
                  </a:ext>
                </a:extLst>
              </p:cNvPr>
              <p:cNvSpPr txBox="1"/>
              <p:nvPr/>
            </p:nvSpPr>
            <p:spPr>
              <a:xfrm>
                <a:off x="2499851" y="4055185"/>
                <a:ext cx="51127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04D7F85E-62C6-890B-3793-9D8AC3B43A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9851" y="4055185"/>
                <a:ext cx="511277" cy="3693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49B6220C-40E3-D77A-AB74-513C965A840B}"/>
                  </a:ext>
                </a:extLst>
              </p:cNvPr>
              <p:cNvSpPr txBox="1"/>
              <p:nvPr/>
            </p:nvSpPr>
            <p:spPr>
              <a:xfrm>
                <a:off x="3430233" y="4042584"/>
                <a:ext cx="44245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49B6220C-40E3-D77A-AB74-513C965A84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0233" y="4042584"/>
                <a:ext cx="442455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Oval 38">
            <a:extLst>
              <a:ext uri="{FF2B5EF4-FFF2-40B4-BE49-F238E27FC236}">
                <a16:creationId xmlns:a16="http://schemas.microsoft.com/office/drawing/2014/main" id="{E1B9CA4D-DC0D-8960-9C08-6FFD2F27466C}"/>
              </a:ext>
            </a:extLst>
          </p:cNvPr>
          <p:cNvSpPr/>
          <p:nvPr/>
        </p:nvSpPr>
        <p:spPr>
          <a:xfrm>
            <a:off x="2317954" y="3154007"/>
            <a:ext cx="363793" cy="356731"/>
          </a:xfrm>
          <a:prstGeom prst="ellipse">
            <a:avLst/>
          </a:prstGeom>
          <a:solidFill>
            <a:srgbClr val="FFFF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6B06C3D1-5C2C-2513-946B-091A227F6034}"/>
              </a:ext>
            </a:extLst>
          </p:cNvPr>
          <p:cNvSpPr/>
          <p:nvPr/>
        </p:nvSpPr>
        <p:spPr>
          <a:xfrm>
            <a:off x="2829231" y="3154008"/>
            <a:ext cx="565352" cy="356731"/>
          </a:xfrm>
          <a:prstGeom prst="ellipse">
            <a:avLst/>
          </a:prstGeom>
          <a:solidFill>
            <a:srgbClr val="FFFF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505760D2-001A-C8A9-F33B-1F218FE3CBE4}"/>
                  </a:ext>
                </a:extLst>
              </p:cNvPr>
              <p:cNvSpPr txBox="1"/>
              <p:nvPr/>
            </p:nvSpPr>
            <p:spPr>
              <a:xfrm>
                <a:off x="7258666" y="4030088"/>
                <a:ext cx="40312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505760D2-001A-C8A9-F33B-1F218FE3CB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8666" y="4030088"/>
                <a:ext cx="403123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4CC87B38-9BC5-8F32-0F38-5659E487059E}"/>
                  </a:ext>
                </a:extLst>
              </p:cNvPr>
              <p:cNvSpPr txBox="1"/>
              <p:nvPr/>
            </p:nvSpPr>
            <p:spPr>
              <a:xfrm>
                <a:off x="7422424" y="4036301"/>
                <a:ext cx="107049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               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4CC87B38-9BC5-8F32-0F38-5659E48705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2424" y="4036301"/>
                <a:ext cx="1070490" cy="36933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2C6B4CBE-99D7-1336-05EA-C90376ACF2C2}"/>
                  </a:ext>
                </a:extLst>
              </p:cNvPr>
              <p:cNvSpPr txBox="1"/>
              <p:nvPr/>
            </p:nvSpPr>
            <p:spPr>
              <a:xfrm>
                <a:off x="8402893" y="4055185"/>
                <a:ext cx="123886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               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2C6B4CBE-99D7-1336-05EA-C90376ACF2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2893" y="4055185"/>
                <a:ext cx="1238865" cy="36933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Oval 43">
            <a:extLst>
              <a:ext uri="{FF2B5EF4-FFF2-40B4-BE49-F238E27FC236}">
                <a16:creationId xmlns:a16="http://schemas.microsoft.com/office/drawing/2014/main" id="{8A711DDC-A852-8B27-ADEE-7048694727D9}"/>
              </a:ext>
            </a:extLst>
          </p:cNvPr>
          <p:cNvSpPr/>
          <p:nvPr/>
        </p:nvSpPr>
        <p:spPr>
          <a:xfrm>
            <a:off x="8053221" y="3105086"/>
            <a:ext cx="478717" cy="356731"/>
          </a:xfrm>
          <a:prstGeom prst="ellipse">
            <a:avLst/>
          </a:prstGeom>
          <a:solidFill>
            <a:srgbClr val="FFFF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9EF7CE1D-6089-13D6-3AC6-BACE6C8045BF}"/>
                  </a:ext>
                </a:extLst>
              </p:cNvPr>
              <p:cNvSpPr txBox="1"/>
              <p:nvPr/>
            </p:nvSpPr>
            <p:spPr>
              <a:xfrm>
                <a:off x="7569290" y="4028617"/>
                <a:ext cx="38345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CA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9EF7CE1D-6089-13D6-3AC6-BACE6C8045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9290" y="4028617"/>
                <a:ext cx="383458" cy="369332"/>
              </a:xfrm>
              <a:prstGeom prst="rect">
                <a:avLst/>
              </a:prstGeom>
              <a:blipFill>
                <a:blip r:embed="rId18"/>
                <a:stretch>
                  <a:fillRect r="-476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0D6E69F1-DA89-574A-4494-15E91CC86A13}"/>
                  </a:ext>
                </a:extLst>
              </p:cNvPr>
              <p:cNvSpPr txBox="1"/>
              <p:nvPr/>
            </p:nvSpPr>
            <p:spPr>
              <a:xfrm>
                <a:off x="8531938" y="4046487"/>
                <a:ext cx="38345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CA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0D6E69F1-DA89-574A-4494-15E91CC86A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1938" y="4046487"/>
                <a:ext cx="383458" cy="369332"/>
              </a:xfrm>
              <a:prstGeom prst="rect">
                <a:avLst/>
              </a:prstGeom>
              <a:blipFill>
                <a:blip r:embed="rId19"/>
                <a:stretch>
                  <a:fillRect r="-645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DB26F9C6-54AF-1479-0092-84A402054176}"/>
                  </a:ext>
                </a:extLst>
              </p:cNvPr>
              <p:cNvSpPr txBox="1"/>
              <p:nvPr/>
            </p:nvSpPr>
            <p:spPr>
              <a:xfrm>
                <a:off x="8148482" y="4036301"/>
                <a:ext cx="27038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DB26F9C6-54AF-1479-0092-84A4020541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8482" y="4036301"/>
                <a:ext cx="270386" cy="369332"/>
              </a:xfrm>
              <a:prstGeom prst="rect">
                <a:avLst/>
              </a:prstGeom>
              <a:blipFill>
                <a:blip r:embed="rId20"/>
                <a:stretch>
                  <a:fillRect r="-1136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DB495957-9350-ECE2-A354-3A450A61AB52}"/>
                  </a:ext>
                </a:extLst>
              </p:cNvPr>
              <p:cNvSpPr txBox="1"/>
              <p:nvPr/>
            </p:nvSpPr>
            <p:spPr>
              <a:xfrm>
                <a:off x="9078852" y="4036301"/>
                <a:ext cx="27038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DB495957-9350-ECE2-A354-3A450A61AB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78852" y="4036301"/>
                <a:ext cx="270386" cy="369332"/>
              </a:xfrm>
              <a:prstGeom prst="rect">
                <a:avLst/>
              </a:prstGeom>
              <a:blipFill>
                <a:blip r:embed="rId21"/>
                <a:stretch>
                  <a:fillRect r="-1111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Oval 48">
            <a:extLst>
              <a:ext uri="{FF2B5EF4-FFF2-40B4-BE49-F238E27FC236}">
                <a16:creationId xmlns:a16="http://schemas.microsoft.com/office/drawing/2014/main" id="{AB352BD8-DF71-33AF-42DA-FBDF1EC327A7}"/>
              </a:ext>
            </a:extLst>
          </p:cNvPr>
          <p:cNvSpPr/>
          <p:nvPr/>
        </p:nvSpPr>
        <p:spPr>
          <a:xfrm>
            <a:off x="8740877" y="3109921"/>
            <a:ext cx="253779" cy="356731"/>
          </a:xfrm>
          <a:prstGeom prst="ellipse">
            <a:avLst/>
          </a:prstGeom>
          <a:solidFill>
            <a:srgbClr val="FFFF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FBFA889E-E542-0CBA-72EE-A19DEFD406D6}"/>
                  </a:ext>
                </a:extLst>
              </p:cNvPr>
              <p:cNvSpPr txBox="1"/>
              <p:nvPr/>
            </p:nvSpPr>
            <p:spPr>
              <a:xfrm>
                <a:off x="7813568" y="4020932"/>
                <a:ext cx="51127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FBFA889E-E542-0CBA-72EE-A19DEFD406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3568" y="4020932"/>
                <a:ext cx="511277" cy="369332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5844581C-EEB7-2C68-2150-2F0CFFA48F9B}"/>
                  </a:ext>
                </a:extLst>
              </p:cNvPr>
              <p:cNvSpPr txBox="1"/>
              <p:nvPr/>
            </p:nvSpPr>
            <p:spPr>
              <a:xfrm>
                <a:off x="8812760" y="4041394"/>
                <a:ext cx="44245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5844581C-EEB7-2C68-2150-2F0CFFA48F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2760" y="4041394"/>
                <a:ext cx="442455" cy="369332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66438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 animBg="1"/>
      <p:bldP spid="39" grpId="1" animBg="1"/>
      <p:bldP spid="40" grpId="0" animBg="1"/>
      <p:bldP spid="40" grpId="1" animBg="1"/>
      <p:bldP spid="41" grpId="0"/>
      <p:bldP spid="42" grpId="0"/>
      <p:bldP spid="43" grpId="0"/>
      <p:bldP spid="44" grpId="0" animBg="1"/>
      <p:bldP spid="44" grpId="1" animBg="1"/>
      <p:bldP spid="44" grpId="2" animBg="1"/>
      <p:bldP spid="45" grpId="0"/>
      <p:bldP spid="46" grpId="0"/>
      <p:bldP spid="47" grpId="0"/>
      <p:bldP spid="48" grpId="0"/>
      <p:bldP spid="49" grpId="0" animBg="1"/>
      <p:bldP spid="49" grpId="1" animBg="1"/>
      <p:bldP spid="50" grpId="0"/>
      <p:bldP spid="5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C1F62C49-5B8A-E962-6609-6629F9644B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38" y="806772"/>
            <a:ext cx="12139862" cy="80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area of the top of a classroom desk is represented by the expression 2500 – x</a:t>
            </a:r>
            <a:r>
              <a:rPr kumimoji="0" lang="en-US" altLang="en-US" sz="28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kumimoji="0" lang="en-CA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Text Box 2">
            <a:extLst>
              <a:ext uri="{FF2B5EF4-FFF2-40B4-BE49-F238E27FC236}">
                <a16:creationId xmlns:a16="http://schemas.microsoft.com/office/drawing/2014/main" id="{6DF18618-C285-0D79-9878-0A3194059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7575" y="3043876"/>
            <a:ext cx="1574800" cy="7556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3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= 2500 – x</a:t>
            </a:r>
            <a:r>
              <a:rPr kumimoji="0" lang="en-US" altLang="en-US" sz="1300" b="0" i="0" u="none" strike="noStrike" cap="none" normalizeH="0" baseline="30000">
                <a:ln>
                  <a:noFill/>
                </a:ln>
                <a:solidFill>
                  <a:schemeClr val="tx1"/>
                </a:solidFill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2DC8F71-7FBE-7AE9-3427-F41C0BDA32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0135" y="1872463"/>
            <a:ext cx="41793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Determine the length and width of the desk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F59C6D6-47BC-FBAB-5D95-0A32F1DEE470}"/>
                  </a:ext>
                </a:extLst>
              </p:cNvPr>
              <p:cNvSpPr txBox="1"/>
              <p:nvPr/>
            </p:nvSpPr>
            <p:spPr>
              <a:xfrm>
                <a:off x="3163369" y="2899059"/>
                <a:ext cx="965200" cy="5127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CA" sz="2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CA" sz="2400">
                              <a:latin typeface="Cambria Math" panose="02040503050406030204" pitchFamily="18" charset="0"/>
                            </a:rPr>
                            <m:t>2500</m:t>
                          </m:r>
                        </m:e>
                      </m:rad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F59C6D6-47BC-FBAB-5D95-0A32F1DEE4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3369" y="2899059"/>
                <a:ext cx="965200" cy="51270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7BF51CD-3F64-5E82-0382-B6B3BDBE5E2F}"/>
                  </a:ext>
                </a:extLst>
              </p:cNvPr>
              <p:cNvSpPr txBox="1"/>
              <p:nvPr/>
            </p:nvSpPr>
            <p:spPr>
              <a:xfrm>
                <a:off x="4961689" y="2868857"/>
                <a:ext cx="599440" cy="5528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CA" sz="2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CA" sz="2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CA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CA" sz="24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7BF51CD-3F64-5E82-0382-B6B3BDBE5E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689" y="2868857"/>
                <a:ext cx="599440" cy="552844"/>
              </a:xfrm>
              <a:prstGeom prst="rect">
                <a:avLst/>
              </a:prstGeom>
              <a:blipFill>
                <a:blip r:embed="rId3"/>
                <a:stretch>
                  <a:fillRect r="-612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EA4A3E7C-3505-2973-B8FA-4F2D4783DD42}"/>
              </a:ext>
            </a:extLst>
          </p:cNvPr>
          <p:cNvSpPr txBox="1"/>
          <p:nvPr/>
        </p:nvSpPr>
        <p:spPr>
          <a:xfrm>
            <a:off x="3854249" y="2268692"/>
            <a:ext cx="1981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2500 – x</a:t>
            </a:r>
            <a:r>
              <a:rPr kumimoji="0" lang="en-US" altLang="en-US" sz="24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CA" sz="2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9E7DCD8-8822-6863-7D22-27D041DDF401}"/>
              </a:ext>
            </a:extLst>
          </p:cNvPr>
          <p:cNvSpPr txBox="1"/>
          <p:nvPr/>
        </p:nvSpPr>
        <p:spPr>
          <a:xfrm>
            <a:off x="2709889" y="3940257"/>
            <a:ext cx="31598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(         )(         )</a:t>
            </a:r>
            <a:endParaRPr lang="en-CA" sz="4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A974C30-E303-22E7-D3A5-27BF3C57D298}"/>
                  </a:ext>
                </a:extLst>
              </p:cNvPr>
              <p:cNvSpPr txBox="1"/>
              <p:nvPr/>
            </p:nvSpPr>
            <p:spPr>
              <a:xfrm>
                <a:off x="2816301" y="4132162"/>
                <a:ext cx="666840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800" smtClean="0">
                          <a:latin typeface="Cambria Math" panose="02040503050406030204" pitchFamily="18" charset="0"/>
                        </a:rPr>
                        <m:t>50</m:t>
                      </m:r>
                    </m:oMath>
                  </m:oMathPara>
                </a14:m>
                <a:endParaRPr lang="en-CA" sz="2800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A974C30-E303-22E7-D3A5-27BF3C57D2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6301" y="4132162"/>
                <a:ext cx="666840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1025B3F-D76D-F8D7-AAF1-597DD05F2FB8}"/>
                  </a:ext>
                </a:extLst>
              </p:cNvPr>
              <p:cNvSpPr txBox="1"/>
              <p:nvPr/>
            </p:nvSpPr>
            <p:spPr>
              <a:xfrm>
                <a:off x="4344881" y="4132162"/>
                <a:ext cx="528320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800" smtClean="0">
                          <a:latin typeface="Cambria Math" panose="02040503050406030204" pitchFamily="18" charset="0"/>
                        </a:rPr>
                        <m:t>50</m:t>
                      </m:r>
                    </m:oMath>
                  </m:oMathPara>
                </a14:m>
                <a:endParaRPr lang="en-CA" sz="2800" dirty="0"/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1025B3F-D76D-F8D7-AAF1-597DD05F2F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4881" y="4132162"/>
                <a:ext cx="528320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925E925-51B5-9B0B-B26A-0951EF97087F}"/>
                  </a:ext>
                </a:extLst>
              </p:cNvPr>
              <p:cNvSpPr txBox="1"/>
              <p:nvPr/>
            </p:nvSpPr>
            <p:spPr>
              <a:xfrm>
                <a:off x="3767202" y="4069396"/>
                <a:ext cx="37592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320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CA" sz="3200" dirty="0"/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925E925-51B5-9B0B-B26A-0951EF9708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7202" y="4069396"/>
                <a:ext cx="375920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37091C2-C4C1-4A40-654D-1E9A38C44C02}"/>
                  </a:ext>
                </a:extLst>
              </p:cNvPr>
              <p:cNvSpPr txBox="1"/>
              <p:nvPr/>
            </p:nvSpPr>
            <p:spPr>
              <a:xfrm>
                <a:off x="5203561" y="4069396"/>
                <a:ext cx="37592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320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CA" sz="3200" dirty="0"/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37091C2-C4C1-4A40-654D-1E9A38C44C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3561" y="4069396"/>
                <a:ext cx="375920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6191CF0-33A4-250F-07CA-BBC6DE27CD6E}"/>
                  </a:ext>
                </a:extLst>
              </p:cNvPr>
              <p:cNvSpPr txBox="1"/>
              <p:nvPr/>
            </p:nvSpPr>
            <p:spPr>
              <a:xfrm>
                <a:off x="3340633" y="4080865"/>
                <a:ext cx="49784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3200" smtClean="0">
                          <a:latin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en-CA" sz="3200" dirty="0"/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6191CF0-33A4-250F-07CA-BBC6DE27CD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0633" y="4080865"/>
                <a:ext cx="497840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55F7E81-5F13-D0DB-A861-2770356CBB05}"/>
                  </a:ext>
                </a:extLst>
              </p:cNvPr>
              <p:cNvSpPr txBox="1"/>
              <p:nvPr/>
            </p:nvSpPr>
            <p:spPr>
              <a:xfrm>
                <a:off x="4831012" y="4080865"/>
                <a:ext cx="49784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CA" sz="3200" dirty="0"/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55F7E81-5F13-D0DB-A861-2770356CBB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1012" y="4080865"/>
                <a:ext cx="497840" cy="5847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Oval 24">
            <a:extLst>
              <a:ext uri="{FF2B5EF4-FFF2-40B4-BE49-F238E27FC236}">
                <a16:creationId xmlns:a16="http://schemas.microsoft.com/office/drawing/2014/main" id="{2371AA8B-C5E8-BAC2-B739-EE7200BC9412}"/>
              </a:ext>
            </a:extLst>
          </p:cNvPr>
          <p:cNvSpPr/>
          <p:nvPr/>
        </p:nvSpPr>
        <p:spPr>
          <a:xfrm>
            <a:off x="3213633" y="2859496"/>
            <a:ext cx="1067336" cy="605074"/>
          </a:xfrm>
          <a:prstGeom prst="ellipse">
            <a:avLst/>
          </a:prstGeom>
          <a:solidFill>
            <a:srgbClr val="FFC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0AC3CB9-25D9-FDDD-3481-8B8FD0D99DBF}"/>
              </a:ext>
            </a:extLst>
          </p:cNvPr>
          <p:cNvSpPr/>
          <p:nvPr/>
        </p:nvSpPr>
        <p:spPr>
          <a:xfrm>
            <a:off x="4961689" y="2846744"/>
            <a:ext cx="751840" cy="552844"/>
          </a:xfrm>
          <a:prstGeom prst="ellipse">
            <a:avLst/>
          </a:prstGeom>
          <a:solidFill>
            <a:srgbClr val="FFC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8D4021A9-DFCA-2ED9-4BC7-AB3CF4A1AB2F}"/>
                  </a:ext>
                </a:extLst>
              </p:cNvPr>
              <p:cNvSpPr txBox="1"/>
              <p:nvPr/>
            </p:nvSpPr>
            <p:spPr>
              <a:xfrm>
                <a:off x="1892828" y="4146013"/>
                <a:ext cx="825910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80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CA" sz="2800" i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CA" sz="2800" dirty="0"/>
              </a:p>
            </p:txBody>
          </p:sp>
        </mc:Choice>
        <mc:Fallback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8D4021A9-DFCA-2ED9-4BC7-AB3CF4A1AB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2828" y="4146013"/>
                <a:ext cx="825910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>
            <a:extLst>
              <a:ext uri="{FF2B5EF4-FFF2-40B4-BE49-F238E27FC236}">
                <a16:creationId xmlns:a16="http://schemas.microsoft.com/office/drawing/2014/main" id="{8CC86901-C958-C904-79AC-8D32C140B2EC}"/>
              </a:ext>
            </a:extLst>
          </p:cNvPr>
          <p:cNvSpPr txBox="1"/>
          <p:nvPr/>
        </p:nvSpPr>
        <p:spPr>
          <a:xfrm>
            <a:off x="5835449" y="5801032"/>
            <a:ext cx="8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Length</a:t>
            </a:r>
            <a:endParaRPr lang="en-CA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EF348F7-369D-1574-EDC8-0885B169AFF7}"/>
              </a:ext>
            </a:extLst>
          </p:cNvPr>
          <p:cNvSpPr txBox="1"/>
          <p:nvPr/>
        </p:nvSpPr>
        <p:spPr>
          <a:xfrm>
            <a:off x="2564458" y="5801032"/>
            <a:ext cx="776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Width</a:t>
            </a:r>
            <a:endParaRPr lang="en-CA" dirty="0"/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BDF266CC-8AEC-B614-7977-B9532E395ADC}"/>
              </a:ext>
            </a:extLst>
          </p:cNvPr>
          <p:cNvCxnSpPr/>
          <p:nvPr/>
        </p:nvCxnSpPr>
        <p:spPr>
          <a:xfrm flipV="1">
            <a:off x="3149721" y="4665640"/>
            <a:ext cx="496248" cy="1135392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FAB14FBB-D412-C9EE-5FB8-F448D56F4936}"/>
              </a:ext>
            </a:extLst>
          </p:cNvPr>
          <p:cNvCxnSpPr>
            <a:cxnSpLocks/>
          </p:cNvCxnSpPr>
          <p:nvPr/>
        </p:nvCxnSpPr>
        <p:spPr>
          <a:xfrm flipH="1" flipV="1">
            <a:off x="5121325" y="4631601"/>
            <a:ext cx="974675" cy="1169431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9465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5" grpId="0"/>
      <p:bldP spid="17" grpId="0"/>
      <p:bldP spid="18" grpId="0"/>
      <p:bldP spid="20" grpId="0"/>
      <p:bldP spid="21" grpId="0"/>
      <p:bldP spid="23" grpId="0"/>
      <p:bldP spid="24" grpId="0"/>
      <p:bldP spid="25" grpId="0" animBg="1"/>
      <p:bldP spid="25" grpId="1" animBg="1"/>
      <p:bldP spid="26" grpId="0" animBg="1"/>
      <p:bldP spid="26" grpId="1" animBg="1"/>
      <p:bldP spid="30" grpId="0"/>
      <p:bldP spid="32" grpId="0"/>
      <p:bldP spid="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2A0AAC7-7A10-AC64-9167-17ED4DAFBA0D}"/>
                  </a:ext>
                </a:extLst>
              </p:cNvPr>
              <p:cNvSpPr txBox="1"/>
              <p:nvPr/>
            </p:nvSpPr>
            <p:spPr>
              <a:xfrm>
                <a:off x="3677264" y="621579"/>
                <a:ext cx="3647768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80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CA" sz="2800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CA" sz="28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2800" i="0">
                              <a:latin typeface="Cambria Math" panose="02040503050406030204" pitchFamily="18" charset="0"/>
                            </a:rPr>
                            <m:t>50−</m:t>
                          </m:r>
                          <m:r>
                            <a:rPr lang="en-CA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d>
                        <m:dPr>
                          <m:ctrlPr>
                            <a:rPr lang="en-CA" sz="28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2800" i="0">
                              <a:latin typeface="Cambria Math" panose="02040503050406030204" pitchFamily="18" charset="0"/>
                            </a:rPr>
                            <m:t>50+</m:t>
                          </m:r>
                          <m:r>
                            <a:rPr lang="en-CA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CA" sz="2800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2A0AAC7-7A10-AC64-9167-17ED4DAFBA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7264" y="621579"/>
                <a:ext cx="3647768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FB7218A9-55B7-49F6-BE4A-C9A5C7FF3A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9751" y="1524679"/>
            <a:ext cx="1936164" cy="132474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1C3604E-A71D-EF0C-BB08-9DB605BB47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0354" y="1586176"/>
            <a:ext cx="1787980" cy="126324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260A852-EDB3-E328-3681-2C3D8FF43D13}"/>
                  </a:ext>
                </a:extLst>
              </p:cNvPr>
              <p:cNvSpPr txBox="1"/>
              <p:nvPr/>
            </p:nvSpPr>
            <p:spPr>
              <a:xfrm>
                <a:off x="6252479" y="3625982"/>
                <a:ext cx="254739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CA" sz="2400" i="0">
                          <a:latin typeface="Cambria Math" panose="02040503050406030204" pitchFamily="18" charset="0"/>
                        </a:rPr>
                        <m:t>=2500−</m:t>
                      </m:r>
                      <m:sSup>
                        <m:sSupPr>
                          <m:ctrlPr>
                            <a:rPr lang="en-CA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CA" sz="24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CA" sz="2400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260A852-EDB3-E328-3681-2C3D8FF43D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2479" y="3625982"/>
                <a:ext cx="2547392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EF5B740-3F56-D46B-D586-AD43D8FF4D98}"/>
                  </a:ext>
                </a:extLst>
              </p:cNvPr>
              <p:cNvSpPr txBox="1"/>
              <p:nvPr/>
            </p:nvSpPr>
            <p:spPr>
              <a:xfrm>
                <a:off x="6656439" y="4161192"/>
                <a:ext cx="239907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sz="2400" i="0">
                          <a:latin typeface="Cambria Math" panose="02040503050406030204" pitchFamily="18" charset="0"/>
                        </a:rPr>
                        <m:t>2500−</m:t>
                      </m:r>
                      <m:sSup>
                        <m:sSupPr>
                          <m:ctrlPr>
                            <a:rPr lang="en-CA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CA" sz="2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sz="2400" i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</m:d>
                        </m:e>
                        <m:sup>
                          <m:r>
                            <a:rPr lang="en-CA" sz="24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CA" sz="240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EF5B740-3F56-D46B-D586-AD43D8FF4D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6439" y="4161192"/>
                <a:ext cx="2399071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6A5BFDE-9955-5B58-682A-16151724B136}"/>
                  </a:ext>
                </a:extLst>
              </p:cNvPr>
              <p:cNvSpPr txBox="1"/>
              <p:nvPr/>
            </p:nvSpPr>
            <p:spPr>
              <a:xfrm>
                <a:off x="6656439" y="4696402"/>
                <a:ext cx="2202426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sz="2400" i="0">
                          <a:latin typeface="Cambria Math" panose="02040503050406030204" pitchFamily="18" charset="0"/>
                        </a:rPr>
                        <m:t>2500−100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6A5BFDE-9955-5B58-682A-16151724B1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6439" y="4696402"/>
                <a:ext cx="2202426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>
            <a:extLst>
              <a:ext uri="{FF2B5EF4-FFF2-40B4-BE49-F238E27FC236}">
                <a16:creationId xmlns:a16="http://schemas.microsoft.com/office/drawing/2014/main" id="{C2BF8653-ABAE-00F0-5C5C-02C914E584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34408" y="5231612"/>
            <a:ext cx="2124457" cy="58702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B40FA85-8081-E5F5-A700-A671E33722DA}"/>
              </a:ext>
            </a:extLst>
          </p:cNvPr>
          <p:cNvSpPr txBox="1"/>
          <p:nvPr/>
        </p:nvSpPr>
        <p:spPr>
          <a:xfrm>
            <a:off x="215696" y="1524679"/>
            <a:ext cx="38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b)</a:t>
            </a:r>
            <a:endParaRPr lang="en-CA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2B79271-CCB1-EB2E-DDB1-020721805AE7}"/>
              </a:ext>
            </a:extLst>
          </p:cNvPr>
          <p:cNvSpPr txBox="1"/>
          <p:nvPr/>
        </p:nvSpPr>
        <p:spPr>
          <a:xfrm>
            <a:off x="5501148" y="3672148"/>
            <a:ext cx="373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7661148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2508</TotalTime>
  <Words>490</Words>
  <Application>Microsoft Office PowerPoint</Application>
  <PresentationFormat>Widescreen</PresentationFormat>
  <Paragraphs>140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Aptos</vt:lpstr>
      <vt:lpstr>Aptos Display</vt:lpstr>
      <vt:lpstr>Arial</vt:lpstr>
      <vt:lpstr>Calibri</vt:lpstr>
      <vt:lpstr>Cambria Math</vt:lpstr>
      <vt:lpstr>Times New Roman</vt:lpstr>
      <vt:lpstr>Tw Cen MT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James Wright</dc:creator>
  <cp:lastModifiedBy>James Wright</cp:lastModifiedBy>
  <cp:revision>37</cp:revision>
  <dcterms:created xsi:type="dcterms:W3CDTF">2025-04-24T02:10:44Z</dcterms:created>
  <dcterms:modified xsi:type="dcterms:W3CDTF">2025-04-25T19:59:06Z</dcterms:modified>
</cp:coreProperties>
</file>